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12192000"/>
  <p:embeddedFontLst>
    <p:embeddedFont>
      <p:font typeface="Montserra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aQ/gpzrif4PRgkLVZWGZUzWAc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914400"/>
            <a:ext cx="4572225"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5791200"/>
            <a:ext cx="5486400" cy="5486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7" name="Google Shape;127;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4" name="Google Shape;134;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2" name="Google Shape;142;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4" name="Google Shape;164;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6" name="Google Shape;18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3" name="Google Shape;193;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6" name="Google Shape;206;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9" name="Google Shape;219;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5" name="Google Shape;245;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 name="Google Shape;1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 name="Google Shape;1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2" name="Google Shape;252;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9" name="Google Shape;259;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2" name="Google Shape;272;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7" name="Google Shape;297;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 name="Google Shape;28;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 name="Google Shape;29;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 name="Google Shape;5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 name="Google Shape;5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 name="Google Shape;72;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 name="Google Shape;79;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5" name="Google Shape;85;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8" name="Google Shape;98;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 name="Google Shape;112;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
        <p:nvSpPr>
          <p:cNvPr id="12" name="Google Shape;12;p1"/>
          <p:cNvSpPr/>
          <p:nvPr/>
        </p:nvSpPr>
        <p:spPr>
          <a:xfrm>
            <a:off x="2848802" y="4116388"/>
            <a:ext cx="6494400" cy="688500"/>
          </a:xfrm>
          <a:prstGeom prst="rect">
            <a:avLst/>
          </a:prstGeom>
          <a:noFill/>
          <a:ln>
            <a:noFill/>
          </a:ln>
        </p:spPr>
        <p:txBody>
          <a:bodyPr anchorCtr="0" anchor="t" bIns="0" lIns="0" spcFirstLastPara="1" rIns="0" wrap="square" tIns="0">
            <a:noAutofit/>
          </a:bodyPr>
          <a:lstStyle/>
          <a:p>
            <a:pPr indent="0" lvl="0" marL="0" marR="0" rtl="0" algn="l">
              <a:lnSpc>
                <a:spcPct val="126005"/>
              </a:lnSpc>
              <a:spcBef>
                <a:spcPts val="0"/>
              </a:spcBef>
              <a:spcAft>
                <a:spcPts val="0"/>
              </a:spcAft>
              <a:buClr>
                <a:srgbClr val="FFFFFF"/>
              </a:buClr>
              <a:buSzPts val="4303"/>
              <a:buFont typeface="Arial"/>
              <a:buNone/>
            </a:pPr>
            <a:r>
              <a:rPr b="1" i="0" lang="en-US" sz="4303" u="none" cap="none" strike="noStrike">
                <a:solidFill>
                  <a:schemeClr val="dk1"/>
                </a:solidFill>
              </a:rPr>
              <a:t>Project Proposal</a:t>
            </a:r>
            <a:r>
              <a:rPr b="1" lang="en-US" sz="4303">
                <a:solidFill>
                  <a:schemeClr val="dk1"/>
                </a:solidFill>
              </a:rPr>
              <a:t>: </a:t>
            </a:r>
            <a:r>
              <a:rPr b="1" i="0" lang="en-US" sz="4303" u="none" cap="none" strike="noStrike">
                <a:solidFill>
                  <a:schemeClr val="dk1"/>
                </a:solidFill>
              </a:rPr>
              <a:t>Airbnb</a:t>
            </a:r>
            <a:endParaRPr b="1" i="0" sz="1800" u="none" cap="none" strike="noStrike">
              <a:solidFill>
                <a:schemeClr val="dk1"/>
              </a:solidFill>
            </a:endParaRPr>
          </a:p>
        </p:txBody>
      </p:sp>
      <p:sp>
        <p:nvSpPr>
          <p:cNvPr id="13" name="Google Shape;13;p1"/>
          <p:cNvSpPr/>
          <p:nvPr/>
        </p:nvSpPr>
        <p:spPr>
          <a:xfrm>
            <a:off x="2061450" y="5355225"/>
            <a:ext cx="8251200" cy="216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215"/>
              <a:buFont typeface="Arial"/>
              <a:buNone/>
            </a:pPr>
            <a:r>
              <a:rPr lang="en-US" sz="2315">
                <a:solidFill>
                  <a:schemeClr val="dk1"/>
                </a:solidFill>
              </a:rPr>
              <a:t>Presented By: </a:t>
            </a:r>
            <a:r>
              <a:rPr b="0" i="0" lang="en-US" sz="2315" u="none" cap="none" strike="noStrike">
                <a:solidFill>
                  <a:schemeClr val="dk1"/>
                </a:solidFill>
                <a:latin typeface="Arial"/>
                <a:ea typeface="Arial"/>
                <a:cs typeface="Arial"/>
                <a:sym typeface="Arial"/>
              </a:rPr>
              <a:t>Sai Arvind, </a:t>
            </a:r>
            <a:r>
              <a:rPr lang="en-US" sz="2315">
                <a:solidFill>
                  <a:schemeClr val="dk1"/>
                </a:solidFill>
              </a:rPr>
              <a:t>Bhavigna V, Amandeep, Elias Kattes</a:t>
            </a:r>
            <a:endParaRPr sz="2900">
              <a:solidFill>
                <a:schemeClr val="dk1"/>
              </a:solidFill>
            </a:endParaRPr>
          </a:p>
          <a:p>
            <a:pPr indent="0" lvl="0" marL="0" marR="0" rtl="0" algn="l">
              <a:lnSpc>
                <a:spcPct val="140000"/>
              </a:lnSpc>
              <a:spcBef>
                <a:spcPts val="0"/>
              </a:spcBef>
              <a:spcAft>
                <a:spcPts val="0"/>
              </a:spcAft>
              <a:buClr>
                <a:srgbClr val="FFFFFF"/>
              </a:buClr>
              <a:buSzPts val="1215"/>
              <a:buFont typeface="Arial"/>
              <a:buNone/>
            </a:pPr>
            <a:r>
              <a:t/>
            </a:r>
            <a:endParaRPr sz="1215">
              <a:solidFill>
                <a:schemeClr val="dk1"/>
              </a:solidFill>
            </a:endParaRPr>
          </a:p>
          <a:p>
            <a:pPr indent="0" lvl="0" marL="0" marR="0" rtl="0" algn="l">
              <a:lnSpc>
                <a:spcPct val="140000"/>
              </a:lnSpc>
              <a:spcBef>
                <a:spcPts val="0"/>
              </a:spcBef>
              <a:spcAft>
                <a:spcPts val="0"/>
              </a:spcAft>
              <a:buClr>
                <a:srgbClr val="FFFFFF"/>
              </a:buClr>
              <a:buSzPts val="1215"/>
              <a:buFont typeface="Arial"/>
              <a:buNone/>
            </a:pPr>
            <a:r>
              <a:t/>
            </a:r>
            <a:endParaRPr sz="1215">
              <a:solidFill>
                <a:schemeClr val="dk1"/>
              </a:solidFill>
            </a:endParaRPr>
          </a:p>
          <a:p>
            <a:pPr indent="0" lvl="0" marL="0" marR="0" rtl="0" algn="l">
              <a:lnSpc>
                <a:spcPct val="140000"/>
              </a:lnSpc>
              <a:spcBef>
                <a:spcPts val="0"/>
              </a:spcBef>
              <a:spcAft>
                <a:spcPts val="0"/>
              </a:spcAft>
              <a:buClr>
                <a:srgbClr val="FFFFFF"/>
              </a:buClr>
              <a:buSzPts val="1215"/>
              <a:buFont typeface="Arial"/>
              <a:buNone/>
            </a:pPr>
            <a:r>
              <a:t/>
            </a:r>
            <a:endParaRPr sz="1215">
              <a:solidFill>
                <a:schemeClr val="dk1"/>
              </a:solidFill>
            </a:endParaRPr>
          </a:p>
        </p:txBody>
      </p:sp>
      <p:pic>
        <p:nvPicPr>
          <p:cNvPr id="14" name="Google Shape;14;p1"/>
          <p:cNvPicPr preferRelativeResize="0"/>
          <p:nvPr/>
        </p:nvPicPr>
        <p:blipFill>
          <a:blip r:embed="rId3">
            <a:alphaModFix/>
          </a:blip>
          <a:stretch>
            <a:fillRect/>
          </a:stretch>
        </p:blipFill>
        <p:spPr>
          <a:xfrm>
            <a:off x="381000" y="269200"/>
            <a:ext cx="11430000" cy="3571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pic>
        <p:nvPicPr>
          <p:cNvPr descr="preencoded.png" id="129" name="Google Shape;129;p10"/>
          <p:cNvPicPr preferRelativeResize="0"/>
          <p:nvPr/>
        </p:nvPicPr>
        <p:blipFill rotWithShape="1">
          <a:blip r:embed="rId3">
            <a:alphaModFix/>
          </a:blip>
          <a:srcRect b="0" l="0" r="0" t="0"/>
          <a:stretch/>
        </p:blipFill>
        <p:spPr>
          <a:xfrm>
            <a:off x="436116" y="2919619"/>
            <a:ext cx="11322394" cy="1133192"/>
          </a:xfrm>
          <a:prstGeom prst="rect">
            <a:avLst/>
          </a:prstGeom>
          <a:noFill/>
          <a:ln>
            <a:noFill/>
          </a:ln>
        </p:spPr>
      </p:pic>
      <p:sp>
        <p:nvSpPr>
          <p:cNvPr id="130" name="Google Shape;130;p10"/>
          <p:cNvSpPr/>
          <p:nvPr/>
        </p:nvSpPr>
        <p:spPr>
          <a:xfrm>
            <a:off x="666583" y="3175555"/>
            <a:ext cx="10951012" cy="614209"/>
          </a:xfrm>
          <a:prstGeom prst="rect">
            <a:avLst/>
          </a:prstGeom>
          <a:noFill/>
          <a:ln>
            <a:noFill/>
          </a:ln>
        </p:spPr>
        <p:txBody>
          <a:bodyPr anchorCtr="0" anchor="ctr" bIns="0" lIns="0" spcFirstLastPara="1" rIns="0" wrap="square" tIns="0">
            <a:noAutofit/>
          </a:bodyPr>
          <a:lstStyle/>
          <a:p>
            <a:pPr indent="0" lvl="0" marL="0" marR="0" rtl="0" algn="l">
              <a:lnSpc>
                <a:spcPct val="125989"/>
              </a:lnSpc>
              <a:spcBef>
                <a:spcPts val="0"/>
              </a:spcBef>
              <a:spcAft>
                <a:spcPts val="0"/>
              </a:spcAft>
              <a:buClr>
                <a:srgbClr val="FFFFFF"/>
              </a:buClr>
              <a:buSzPts val="3840"/>
              <a:buFont typeface="Montserrat"/>
              <a:buNone/>
            </a:pPr>
            <a:r>
              <a:rPr b="1" lang="en-US" sz="3840">
                <a:solidFill>
                  <a:srgbClr val="FFFFFF"/>
                </a:solidFill>
                <a:latin typeface="Montserrat"/>
                <a:ea typeface="Montserrat"/>
                <a:cs typeface="Montserrat"/>
                <a:sym typeface="Montserrat"/>
              </a:rPr>
              <a:t>Relational Schema</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11"/>
          <p:cNvSpPr/>
          <p:nvPr/>
        </p:nvSpPr>
        <p:spPr>
          <a:xfrm>
            <a:off x="0" y="362812"/>
            <a:ext cx="11429108" cy="50993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3188"/>
              <a:buFont typeface="Arial"/>
              <a:buNone/>
            </a:pPr>
            <a:r>
              <a:rPr b="1" lang="en-US" sz="3188">
                <a:solidFill>
                  <a:srgbClr val="2A2921"/>
                </a:solidFill>
                <a:latin typeface="Arial"/>
                <a:ea typeface="Arial"/>
                <a:cs typeface="Arial"/>
                <a:sym typeface="Arial"/>
              </a:rPr>
              <a:t>Relational Schema Mapping</a:t>
            </a:r>
            <a:endParaRPr sz="1800">
              <a:solidFill>
                <a:schemeClr val="dk1"/>
              </a:solidFill>
              <a:latin typeface="Arial"/>
              <a:ea typeface="Arial"/>
              <a:cs typeface="Arial"/>
              <a:sym typeface="Arial"/>
            </a:endParaRPr>
          </a:p>
        </p:txBody>
      </p:sp>
      <p:sp>
        <p:nvSpPr>
          <p:cNvPr id="137" name="Google Shape;137;p11"/>
          <p:cNvSpPr/>
          <p:nvPr/>
        </p:nvSpPr>
        <p:spPr>
          <a:xfrm>
            <a:off x="571357" y="1367686"/>
            <a:ext cx="11250529" cy="4954261"/>
          </a:xfrm>
          <a:prstGeom prst="rect">
            <a:avLst/>
          </a:prstGeom>
          <a:noFill/>
          <a:ln>
            <a:noFill/>
          </a:ln>
        </p:spPr>
        <p:txBody>
          <a:bodyPr anchorCtr="0" anchor="t" bIns="0" lIns="0" spcFirstLastPara="1" rIns="0" wrap="square" tIns="0">
            <a:noAutofit/>
          </a:bodyPr>
          <a:lstStyle/>
          <a:p>
            <a:pPr indent="-242900" lvl="0" marL="242900" marR="0" rtl="0" algn="l">
              <a:lnSpc>
                <a:spcPct val="126023"/>
              </a:lnSpc>
              <a:spcBef>
                <a:spcPts val="0"/>
              </a:spcBef>
              <a:spcAft>
                <a:spcPts val="0"/>
              </a:spcAft>
              <a:buClr>
                <a:srgbClr val="000000"/>
              </a:buClr>
              <a:buSzPts val="1710"/>
              <a:buChar char="•"/>
            </a:pPr>
            <a:r>
              <a:rPr b="1" lang="en-US" sz="1710">
                <a:solidFill>
                  <a:srgbClr val="000000"/>
                </a:solidFill>
              </a:rPr>
              <a:t>A.) USER </a:t>
            </a:r>
            <a:r>
              <a:rPr b="1" lang="en-US" sz="1710" u="sng">
                <a:solidFill>
                  <a:srgbClr val="000000"/>
                </a:solidFill>
              </a:rPr>
              <a:t>(UserID</a:t>
            </a:r>
            <a:r>
              <a:rPr b="1" lang="en-US" sz="1710">
                <a:solidFill>
                  <a:srgbClr val="000000"/>
                </a:solidFill>
              </a:rPr>
              <a:t>, Username, Email, Status)       </a:t>
            </a:r>
            <a:endParaRPr b="1"/>
          </a:p>
          <a:p>
            <a:pPr indent="0" lvl="1" marL="242900" marR="0" rtl="0" algn="l">
              <a:lnSpc>
                <a:spcPct val="114687"/>
              </a:lnSpc>
              <a:spcBef>
                <a:spcPts val="478"/>
              </a:spcBef>
              <a:spcAft>
                <a:spcPts val="0"/>
              </a:spcAft>
              <a:buNone/>
            </a:pPr>
            <a:r>
              <a:rPr b="1" i="0" lang="en-US" sz="1600" u="none" cap="none" strike="noStrike">
                <a:solidFill>
                  <a:srgbClr val="000000"/>
                </a:solidFill>
              </a:rPr>
              <a:t>	PHONENUMBERS (</a:t>
            </a:r>
            <a:r>
              <a:rPr b="1" i="0" lang="en-US" sz="1600" u="sng" cap="none" strike="noStrike">
                <a:solidFill>
                  <a:srgbClr val="000000"/>
                </a:solidFill>
              </a:rPr>
              <a:t>PhoneNumber</a:t>
            </a:r>
            <a:r>
              <a:rPr b="1" i="0" lang="en-US" sz="1600" u="none" cap="none" strike="noStrike">
                <a:solidFill>
                  <a:srgbClr val="000000"/>
                </a:solidFill>
              </a:rPr>
              <a:t>, </a:t>
            </a:r>
            <a:r>
              <a:rPr b="1" i="0" lang="en-US" sz="1600" u="sng" cap="none" strike="noStrike">
                <a:solidFill>
                  <a:srgbClr val="000000"/>
                </a:solidFill>
              </a:rPr>
              <a:t>UserID [FK]</a:t>
            </a:r>
            <a:r>
              <a:rPr b="1" i="0" lang="en-US" sz="1600" u="none" cap="none" strike="noStrike">
                <a:solidFill>
                  <a:srgbClr val="000000"/>
                </a:solidFill>
              </a:rPr>
              <a:t>)</a:t>
            </a:r>
            <a:endParaRPr b="1"/>
          </a:p>
          <a:p>
            <a:pPr indent="-242900" lvl="0" marL="242900" marR="0" rtl="0" algn="l">
              <a:lnSpc>
                <a:spcPct val="126023"/>
              </a:lnSpc>
              <a:spcBef>
                <a:spcPts val="1874"/>
              </a:spcBef>
              <a:spcAft>
                <a:spcPts val="0"/>
              </a:spcAft>
              <a:buClr>
                <a:srgbClr val="000000"/>
              </a:buClr>
              <a:buSzPts val="1710"/>
              <a:buChar char="•"/>
            </a:pPr>
            <a:r>
              <a:rPr b="1" lang="en-US" sz="1710">
                <a:solidFill>
                  <a:srgbClr val="000000"/>
                </a:solidFill>
              </a:rPr>
              <a:t>B.) GUEST (LoyaltyPoints, </a:t>
            </a:r>
            <a:r>
              <a:rPr b="1" lang="en-US" sz="1710" u="sng">
                <a:solidFill>
                  <a:srgbClr val="000000"/>
                </a:solidFill>
              </a:rPr>
              <a:t>Guest_UserID [FK]</a:t>
            </a:r>
            <a:r>
              <a:rPr b="1" lang="en-US" sz="1710">
                <a:solidFill>
                  <a:srgbClr val="000000"/>
                </a:solidFill>
              </a:rPr>
              <a:t>)</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C.) HOST (SuperHostStatus, </a:t>
            </a:r>
            <a:r>
              <a:rPr b="1" lang="en-US" sz="1710" u="sng">
                <a:solidFill>
                  <a:srgbClr val="000000"/>
                </a:solidFill>
              </a:rPr>
              <a:t>Host_UserID [FK</a:t>
            </a:r>
            <a:r>
              <a:rPr b="1" lang="en-US" sz="1710">
                <a:solidFill>
                  <a:srgbClr val="000000"/>
                </a:solidFill>
              </a:rPr>
              <a:t>])</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D.) PROPERTY (</a:t>
            </a:r>
            <a:r>
              <a:rPr b="1" lang="en-US" sz="1710" u="sng">
                <a:solidFill>
                  <a:srgbClr val="000000"/>
                </a:solidFill>
              </a:rPr>
              <a:t>PropertyID</a:t>
            </a:r>
            <a:r>
              <a:rPr b="1" lang="en-US" sz="1710">
                <a:solidFill>
                  <a:srgbClr val="000000"/>
                </a:solidFill>
              </a:rPr>
              <a:t>, RoomType, Rating, Price, Street, City, ZIP, Hosts_UserID [FK])</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E.) MEDIA (</a:t>
            </a:r>
            <a:r>
              <a:rPr b="1" lang="en-US" sz="1710" u="sng">
                <a:solidFill>
                  <a:srgbClr val="000000"/>
                </a:solidFill>
              </a:rPr>
              <a:t>MediaURL</a:t>
            </a:r>
            <a:r>
              <a:rPr b="1" lang="en-US" sz="1710">
                <a:solidFill>
                  <a:srgbClr val="000000"/>
                </a:solidFill>
              </a:rPr>
              <a:t>, </a:t>
            </a:r>
            <a:r>
              <a:rPr b="1" lang="en-US" sz="1710" u="sng">
                <a:solidFill>
                  <a:srgbClr val="000000"/>
                </a:solidFill>
              </a:rPr>
              <a:t>PropertyID [FK</a:t>
            </a:r>
            <a:r>
              <a:rPr b="1" lang="en-US" sz="1710">
                <a:solidFill>
                  <a:srgbClr val="000000"/>
                </a:solidFill>
              </a:rPr>
              <a:t>])</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F.) RESERVATION (</a:t>
            </a:r>
            <a:r>
              <a:rPr b="1" lang="en-US" sz="1710" u="sng">
                <a:solidFill>
                  <a:srgbClr val="000000"/>
                </a:solidFill>
              </a:rPr>
              <a:t>ReservationID</a:t>
            </a:r>
            <a:r>
              <a:rPr b="1" lang="en-US" sz="1710">
                <a:solidFill>
                  <a:srgbClr val="000000"/>
                </a:solidFill>
              </a:rPr>
              <a:t>, DateofBooking, StartDate, EndDate, TotalPrice, Cancellation, Guest_UserID [FK], PropertyID [FK])</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G.) HOSTREVIEWS (</a:t>
            </a:r>
            <a:r>
              <a:rPr b="1" lang="en-US" sz="1710" u="sng">
                <a:solidFill>
                  <a:srgbClr val="000000"/>
                </a:solidFill>
              </a:rPr>
              <a:t>HostReviewID</a:t>
            </a:r>
            <a:r>
              <a:rPr b="1" lang="en-US" sz="1710">
                <a:solidFill>
                  <a:srgbClr val="000000"/>
                </a:solidFill>
              </a:rPr>
              <a:t>, HostRating, Host_UserID [FK], ReservationID [FK])</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H.) GUESTREVIEWS (</a:t>
            </a:r>
            <a:r>
              <a:rPr b="1" lang="en-US" sz="1710" u="sng">
                <a:solidFill>
                  <a:srgbClr val="000000"/>
                </a:solidFill>
              </a:rPr>
              <a:t>GuestReviewID</a:t>
            </a:r>
            <a:r>
              <a:rPr b="1" lang="en-US" sz="1710">
                <a:solidFill>
                  <a:srgbClr val="000000"/>
                </a:solidFill>
              </a:rPr>
              <a:t>, GuestRating, Guest_UserID [FK], ReservationID [FK])</a:t>
            </a:r>
            <a:endParaRPr b="1"/>
          </a:p>
          <a:p>
            <a:pPr indent="-242900" lvl="0" marL="242900" marR="0" rtl="0" algn="l">
              <a:lnSpc>
                <a:spcPct val="126023"/>
              </a:lnSpc>
              <a:spcBef>
                <a:spcPts val="1855"/>
              </a:spcBef>
              <a:spcAft>
                <a:spcPts val="0"/>
              </a:spcAft>
              <a:buClr>
                <a:srgbClr val="000000"/>
              </a:buClr>
              <a:buSzPts val="1710"/>
              <a:buChar char="•"/>
            </a:pPr>
            <a:r>
              <a:rPr b="1" lang="en-US" sz="1710">
                <a:solidFill>
                  <a:srgbClr val="000000"/>
                </a:solidFill>
              </a:rPr>
              <a:t>I.) PAYMENTS (</a:t>
            </a:r>
            <a:r>
              <a:rPr b="1" lang="en-US" sz="1710" u="sng">
                <a:solidFill>
                  <a:srgbClr val="000000"/>
                </a:solidFill>
              </a:rPr>
              <a:t>PaymentID</a:t>
            </a:r>
            <a:r>
              <a:rPr b="1" lang="en-US" sz="1710">
                <a:solidFill>
                  <a:srgbClr val="000000"/>
                </a:solidFill>
              </a:rPr>
              <a:t>, PaymentDate, Price, Guest_UserID [FK], ReservationID [FK])</a:t>
            </a:r>
            <a:endParaRPr b="1" sz="1800">
              <a:solidFill>
                <a:schemeClr val="dk1"/>
              </a:solidFill>
            </a:endParaRPr>
          </a:p>
        </p:txBody>
      </p:sp>
      <p:pic>
        <p:nvPicPr>
          <p:cNvPr id="138" name="Google Shape;138;p11"/>
          <p:cNvPicPr preferRelativeResize="0"/>
          <p:nvPr/>
        </p:nvPicPr>
        <p:blipFill rotWithShape="1">
          <a:blip r:embed="rId3">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12"/>
          <p:cNvSpPr/>
          <p:nvPr/>
        </p:nvSpPr>
        <p:spPr>
          <a:xfrm>
            <a:off x="0" y="362811"/>
            <a:ext cx="12188952" cy="717393"/>
          </a:xfrm>
          <a:prstGeom prst="rect">
            <a:avLst/>
          </a:prstGeom>
          <a:noFill/>
          <a:ln>
            <a:noFill/>
          </a:ln>
        </p:spPr>
        <p:txBody>
          <a:bodyPr anchorCtr="0" anchor="t" bIns="0" lIns="0" spcFirstLastPara="1" rIns="0" wrap="square" tIns="0">
            <a:noAutofit/>
          </a:bodyPr>
          <a:lstStyle/>
          <a:p>
            <a:pPr indent="0" lvl="0" marL="0" marR="0" rtl="0" algn="ctr">
              <a:lnSpc>
                <a:spcPct val="223111"/>
              </a:lnSpc>
              <a:spcBef>
                <a:spcPts val="0"/>
              </a:spcBef>
              <a:spcAft>
                <a:spcPts val="0"/>
              </a:spcAft>
              <a:buClr>
                <a:srgbClr val="2A2921"/>
              </a:buClr>
              <a:buSzPts val="1800"/>
              <a:buFont typeface="Arial"/>
              <a:buNone/>
            </a:pPr>
            <a:r>
              <a:rPr b="1" lang="en-US" sz="2000">
                <a:solidFill>
                  <a:srgbClr val="2A2921"/>
                </a:solidFill>
                <a:latin typeface="Arial"/>
                <a:ea typeface="Arial"/>
                <a:cs typeface="Arial"/>
                <a:sym typeface="Arial"/>
              </a:rPr>
              <a:t>Relational Data Model</a:t>
            </a:r>
            <a:endParaRPr sz="2000">
              <a:solidFill>
                <a:schemeClr val="dk1"/>
              </a:solidFill>
              <a:latin typeface="Arial"/>
              <a:ea typeface="Arial"/>
              <a:cs typeface="Arial"/>
              <a:sym typeface="Arial"/>
            </a:endParaRPr>
          </a:p>
        </p:txBody>
      </p:sp>
      <p:pic>
        <p:nvPicPr>
          <p:cNvPr descr="preencoded.png" id="145" name="Google Shape;145;p12"/>
          <p:cNvPicPr preferRelativeResize="0"/>
          <p:nvPr/>
        </p:nvPicPr>
        <p:blipFill rotWithShape="1">
          <a:blip r:embed="rId3">
            <a:alphaModFix/>
          </a:blip>
          <a:srcRect b="0" l="0" r="0" t="0"/>
          <a:stretch/>
        </p:blipFill>
        <p:spPr>
          <a:xfrm>
            <a:off x="476127" y="1550362"/>
            <a:ext cx="11255735" cy="4827968"/>
          </a:xfrm>
          <a:prstGeom prst="rect">
            <a:avLst/>
          </a:prstGeom>
          <a:noFill/>
          <a:ln>
            <a:noFill/>
          </a:ln>
        </p:spPr>
      </p:pic>
      <p:pic>
        <p:nvPicPr>
          <p:cNvPr descr="preencoded.png" id="146" name="Google Shape;146;p12"/>
          <p:cNvPicPr preferRelativeResize="0"/>
          <p:nvPr/>
        </p:nvPicPr>
        <p:blipFill rotWithShape="1">
          <a:blip r:embed="rId4">
            <a:alphaModFix/>
          </a:blip>
          <a:srcRect b="0" l="0" r="0" t="0"/>
          <a:stretch/>
        </p:blipFill>
        <p:spPr>
          <a:xfrm>
            <a:off x="476127" y="1550362"/>
            <a:ext cx="11246213" cy="4818445"/>
          </a:xfrm>
          <a:prstGeom prst="rect">
            <a:avLst/>
          </a:prstGeom>
          <a:noFill/>
          <a:ln>
            <a:noFill/>
          </a:ln>
        </p:spPr>
      </p:pic>
      <p:sp>
        <p:nvSpPr>
          <p:cNvPr id="147" name="Google Shape;147;p12"/>
          <p:cNvSpPr/>
          <p:nvPr/>
        </p:nvSpPr>
        <p:spPr>
          <a:xfrm>
            <a:off x="476131" y="1550423"/>
            <a:ext cx="5618345" cy="670744"/>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Tables</a:t>
            </a:r>
            <a:endParaRPr b="1" sz="1800">
              <a:solidFill>
                <a:schemeClr val="dk1"/>
              </a:solidFill>
              <a:latin typeface="Arial"/>
              <a:ea typeface="Arial"/>
              <a:cs typeface="Arial"/>
              <a:sym typeface="Arial"/>
            </a:endParaRPr>
          </a:p>
        </p:txBody>
      </p:sp>
      <p:sp>
        <p:nvSpPr>
          <p:cNvPr id="148" name="Google Shape;148;p12"/>
          <p:cNvSpPr/>
          <p:nvPr/>
        </p:nvSpPr>
        <p:spPr>
          <a:xfrm>
            <a:off x="6094476" y="1550423"/>
            <a:ext cx="5618345" cy="670744"/>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Relational </a:t>
            </a:r>
            <a:r>
              <a:rPr b="1" lang="en-US" sz="1800">
                <a:solidFill>
                  <a:srgbClr val="FFFFFF"/>
                </a:solidFill>
              </a:rPr>
              <a:t>S</a:t>
            </a:r>
            <a:r>
              <a:rPr b="1" lang="en-US" sz="1800">
                <a:solidFill>
                  <a:srgbClr val="FFFFFF"/>
                </a:solidFill>
                <a:latin typeface="Arial"/>
                <a:ea typeface="Arial"/>
                <a:cs typeface="Arial"/>
                <a:sym typeface="Arial"/>
              </a:rPr>
              <a:t>chema </a:t>
            </a:r>
            <a:r>
              <a:rPr b="1" lang="en-US" sz="1800">
                <a:solidFill>
                  <a:srgbClr val="FFFFFF"/>
                </a:solidFill>
              </a:rPr>
              <a:t>E</a:t>
            </a:r>
            <a:r>
              <a:rPr b="1" lang="en-US" sz="1800">
                <a:solidFill>
                  <a:srgbClr val="FFFFFF"/>
                </a:solidFill>
                <a:latin typeface="Arial"/>
                <a:ea typeface="Arial"/>
                <a:cs typeface="Arial"/>
                <a:sym typeface="Arial"/>
              </a:rPr>
              <a:t>xplantion</a:t>
            </a:r>
            <a:endParaRPr b="1" sz="1800">
              <a:solidFill>
                <a:schemeClr val="dk1"/>
              </a:solidFill>
              <a:latin typeface="Arial"/>
              <a:ea typeface="Arial"/>
              <a:cs typeface="Arial"/>
              <a:sym typeface="Arial"/>
            </a:endParaRPr>
          </a:p>
        </p:txBody>
      </p:sp>
      <p:sp>
        <p:nvSpPr>
          <p:cNvPr id="149" name="Google Shape;149;p12"/>
          <p:cNvSpPr/>
          <p:nvPr/>
        </p:nvSpPr>
        <p:spPr>
          <a:xfrm>
            <a:off x="476131" y="2221167"/>
            <a:ext cx="5618345" cy="71739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USER</a:t>
            </a:r>
            <a:endParaRPr b="1" sz="1400">
              <a:solidFill>
                <a:schemeClr val="dk1"/>
              </a:solidFill>
            </a:endParaRPr>
          </a:p>
        </p:txBody>
      </p:sp>
      <p:sp>
        <p:nvSpPr>
          <p:cNvPr id="150" name="Google Shape;150;p12"/>
          <p:cNvSpPr/>
          <p:nvPr/>
        </p:nvSpPr>
        <p:spPr>
          <a:xfrm>
            <a:off x="6094476" y="2221167"/>
            <a:ext cx="5618345" cy="71739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This table includes the UserID (primary key), Username, Email, and Status. It represents the basic user information</a:t>
            </a:r>
            <a:endParaRPr sz="1400">
              <a:solidFill>
                <a:schemeClr val="dk1"/>
              </a:solidFill>
              <a:latin typeface="Arial"/>
              <a:ea typeface="Arial"/>
              <a:cs typeface="Arial"/>
              <a:sym typeface="Arial"/>
            </a:endParaRPr>
          </a:p>
        </p:txBody>
      </p:sp>
      <p:sp>
        <p:nvSpPr>
          <p:cNvPr id="151" name="Google Shape;151;p12"/>
          <p:cNvSpPr/>
          <p:nvPr/>
        </p:nvSpPr>
        <p:spPr>
          <a:xfrm>
            <a:off x="476131" y="2938560"/>
            <a:ext cx="5618345" cy="73883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PHONENUMBERS</a:t>
            </a:r>
            <a:endParaRPr b="1" sz="1400">
              <a:solidFill>
                <a:schemeClr val="dk1"/>
              </a:solidFill>
            </a:endParaRPr>
          </a:p>
        </p:txBody>
      </p:sp>
      <p:sp>
        <p:nvSpPr>
          <p:cNvPr id="152" name="Google Shape;152;p12"/>
          <p:cNvSpPr/>
          <p:nvPr/>
        </p:nvSpPr>
        <p:spPr>
          <a:xfrm>
            <a:off x="6094476" y="2938560"/>
            <a:ext cx="5618345" cy="738837"/>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 Contains PhoneNumber and a foreign key UserID referencing the USER table. This table stores the phone numbers of users</a:t>
            </a:r>
            <a:endParaRPr sz="1400">
              <a:solidFill>
                <a:schemeClr val="dk1"/>
              </a:solidFill>
              <a:latin typeface="Arial"/>
              <a:ea typeface="Arial"/>
              <a:cs typeface="Arial"/>
              <a:sym typeface="Arial"/>
            </a:endParaRPr>
          </a:p>
        </p:txBody>
      </p:sp>
      <p:sp>
        <p:nvSpPr>
          <p:cNvPr id="153" name="Google Shape;153;p12"/>
          <p:cNvSpPr/>
          <p:nvPr/>
        </p:nvSpPr>
        <p:spPr>
          <a:xfrm>
            <a:off x="476131" y="3677398"/>
            <a:ext cx="5618345" cy="81397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GUEST</a:t>
            </a:r>
            <a:endParaRPr b="1" sz="1400">
              <a:solidFill>
                <a:schemeClr val="dk1"/>
              </a:solidFill>
            </a:endParaRPr>
          </a:p>
        </p:txBody>
      </p:sp>
      <p:sp>
        <p:nvSpPr>
          <p:cNvPr id="154" name="Google Shape;154;p12"/>
          <p:cNvSpPr/>
          <p:nvPr/>
        </p:nvSpPr>
        <p:spPr>
          <a:xfrm>
            <a:off x="6094476" y="3677398"/>
            <a:ext cx="5618345" cy="81397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 Includes LoyaltyPoints and a foreign key Guest_UserID referencing the USER table. This table is for guests with additional attributes like loyalty points.</a:t>
            </a:r>
            <a:endParaRPr sz="1400">
              <a:solidFill>
                <a:schemeClr val="dk1"/>
              </a:solidFill>
              <a:latin typeface="Arial"/>
              <a:ea typeface="Arial"/>
              <a:cs typeface="Arial"/>
              <a:sym typeface="Arial"/>
            </a:endParaRPr>
          </a:p>
        </p:txBody>
      </p:sp>
      <p:sp>
        <p:nvSpPr>
          <p:cNvPr id="155" name="Google Shape;155;p12"/>
          <p:cNvSpPr/>
          <p:nvPr/>
        </p:nvSpPr>
        <p:spPr>
          <a:xfrm>
            <a:off x="476131" y="4491371"/>
            <a:ext cx="5618345" cy="85993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HOST</a:t>
            </a:r>
            <a:endParaRPr b="1" sz="1400">
              <a:solidFill>
                <a:schemeClr val="dk1"/>
              </a:solidFill>
            </a:endParaRPr>
          </a:p>
        </p:txBody>
      </p:sp>
      <p:sp>
        <p:nvSpPr>
          <p:cNvPr id="156" name="Google Shape;156;p12"/>
          <p:cNvSpPr/>
          <p:nvPr/>
        </p:nvSpPr>
        <p:spPr>
          <a:xfrm>
            <a:off x="6094476" y="4491371"/>
            <a:ext cx="5618345" cy="859937"/>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 Consists of SuperHostStatus and a foreign key Host_UserID referencing the USER table. It's for hosts, especially those with superhost status</a:t>
            </a:r>
            <a:endParaRPr sz="1400">
              <a:solidFill>
                <a:schemeClr val="dk1"/>
              </a:solidFill>
              <a:latin typeface="Arial"/>
              <a:ea typeface="Arial"/>
              <a:cs typeface="Arial"/>
              <a:sym typeface="Arial"/>
            </a:endParaRPr>
          </a:p>
        </p:txBody>
      </p:sp>
      <p:sp>
        <p:nvSpPr>
          <p:cNvPr id="157" name="Google Shape;157;p12"/>
          <p:cNvSpPr/>
          <p:nvPr/>
        </p:nvSpPr>
        <p:spPr>
          <a:xfrm>
            <a:off x="476131" y="5351308"/>
            <a:ext cx="5618345" cy="101156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PROPERTY</a:t>
            </a:r>
            <a:endParaRPr b="1" sz="1400">
              <a:solidFill>
                <a:schemeClr val="dk1"/>
              </a:solidFill>
            </a:endParaRPr>
          </a:p>
        </p:txBody>
      </p:sp>
      <p:sp>
        <p:nvSpPr>
          <p:cNvPr id="158" name="Google Shape;158;p12"/>
          <p:cNvSpPr/>
          <p:nvPr/>
        </p:nvSpPr>
        <p:spPr>
          <a:xfrm>
            <a:off x="6094476" y="5351308"/>
            <a:ext cx="5618345" cy="101156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This table has PropertyID (primary key), RoomType, Rating, Price, Street, City, ZIP, and a foreign key Hosts_UserID referencing the HOST table. It lists properties available for renting.</a:t>
            </a:r>
            <a:endParaRPr sz="1400">
              <a:solidFill>
                <a:schemeClr val="dk1"/>
              </a:solidFill>
              <a:latin typeface="Arial"/>
              <a:ea typeface="Arial"/>
              <a:cs typeface="Arial"/>
              <a:sym typeface="Arial"/>
            </a:endParaRPr>
          </a:p>
        </p:txBody>
      </p:sp>
      <p:sp>
        <p:nvSpPr>
          <p:cNvPr id="159" name="Google Shape;159;p12"/>
          <p:cNvSpPr/>
          <p:nvPr/>
        </p:nvSpPr>
        <p:spPr>
          <a:xfrm>
            <a:off x="-476131" y="6537516"/>
            <a:ext cx="12188952" cy="170574"/>
          </a:xfrm>
          <a:prstGeom prst="rect">
            <a:avLst/>
          </a:prstGeom>
          <a:noFill/>
          <a:ln>
            <a:noFill/>
          </a:ln>
        </p:spPr>
        <p:txBody>
          <a:bodyPr anchorCtr="0" anchor="t" bIns="0" lIns="0" spcFirstLastPara="1" rIns="0" wrap="square" tIns="0">
            <a:noAutofit/>
          </a:bodyPr>
          <a:lstStyle/>
          <a:p>
            <a:pPr indent="0" lvl="0" marL="0" marR="0" rtl="0" algn="r">
              <a:lnSpc>
                <a:spcPct val="96000"/>
              </a:lnSpc>
              <a:spcBef>
                <a:spcPts val="0"/>
              </a:spcBef>
              <a:spcAft>
                <a:spcPts val="0"/>
              </a:spcAft>
              <a:buClr>
                <a:srgbClr val="5A5A4C"/>
              </a:buClr>
              <a:buSzPts val="1400"/>
              <a:buFont typeface="Arial"/>
              <a:buNone/>
            </a:pPr>
            <a:r>
              <a:rPr lang="en-US" sz="1400">
                <a:solidFill>
                  <a:srgbClr val="5A5A4C"/>
                </a:solidFill>
                <a:latin typeface="Arial"/>
                <a:ea typeface="Arial"/>
                <a:cs typeface="Arial"/>
                <a:sym typeface="Arial"/>
              </a:rPr>
              <a:t>*Example data</a:t>
            </a:r>
            <a:endParaRPr sz="1400">
              <a:solidFill>
                <a:schemeClr val="dk1"/>
              </a:solidFill>
              <a:latin typeface="Arial"/>
              <a:ea typeface="Arial"/>
              <a:cs typeface="Arial"/>
              <a:sym typeface="Arial"/>
            </a:endParaRPr>
          </a:p>
        </p:txBody>
      </p:sp>
      <p:pic>
        <p:nvPicPr>
          <p:cNvPr id="160" name="Google Shape;160;p12"/>
          <p:cNvPicPr preferRelativeResize="0"/>
          <p:nvPr/>
        </p:nvPicPr>
        <p:blipFill rotWithShape="1">
          <a:blip r:embed="rId5">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13"/>
          <p:cNvSpPr/>
          <p:nvPr/>
        </p:nvSpPr>
        <p:spPr>
          <a:xfrm>
            <a:off x="0" y="362812"/>
            <a:ext cx="12188952" cy="509936"/>
          </a:xfrm>
          <a:prstGeom prst="rect">
            <a:avLst/>
          </a:prstGeom>
          <a:noFill/>
          <a:ln>
            <a:noFill/>
          </a:ln>
        </p:spPr>
        <p:txBody>
          <a:bodyPr anchorCtr="0" anchor="t" bIns="0" lIns="0" spcFirstLastPara="1" rIns="0" wrap="square" tIns="0">
            <a:noAutofit/>
          </a:bodyPr>
          <a:lstStyle/>
          <a:p>
            <a:pPr indent="0" lvl="0" marL="0" marR="0" rtl="0" algn="ctr">
              <a:lnSpc>
                <a:spcPct val="200799"/>
              </a:lnSpc>
              <a:spcBef>
                <a:spcPts val="0"/>
              </a:spcBef>
              <a:spcAft>
                <a:spcPts val="0"/>
              </a:spcAft>
              <a:buClr>
                <a:srgbClr val="2A2921"/>
              </a:buClr>
              <a:buSzPts val="2000"/>
              <a:buFont typeface="Arial"/>
              <a:buNone/>
            </a:pPr>
            <a:r>
              <a:rPr b="1" lang="en-US" sz="2000">
                <a:solidFill>
                  <a:srgbClr val="2A2921"/>
                </a:solidFill>
                <a:latin typeface="Arial"/>
                <a:ea typeface="Arial"/>
                <a:cs typeface="Arial"/>
                <a:sym typeface="Arial"/>
              </a:rPr>
              <a:t>Relational Data Model Continued...</a:t>
            </a:r>
            <a:endParaRPr sz="2000">
              <a:solidFill>
                <a:schemeClr val="dk1"/>
              </a:solidFill>
              <a:latin typeface="Arial"/>
              <a:ea typeface="Arial"/>
              <a:cs typeface="Arial"/>
              <a:sym typeface="Arial"/>
            </a:endParaRPr>
          </a:p>
        </p:txBody>
      </p:sp>
      <p:pic>
        <p:nvPicPr>
          <p:cNvPr descr="preencoded.png" id="167" name="Google Shape;167;p13"/>
          <p:cNvPicPr preferRelativeResize="0"/>
          <p:nvPr/>
        </p:nvPicPr>
        <p:blipFill rotWithShape="1">
          <a:blip r:embed="rId3">
            <a:alphaModFix/>
          </a:blip>
          <a:srcRect b="0" l="0" r="0" t="0"/>
          <a:stretch/>
        </p:blipFill>
        <p:spPr>
          <a:xfrm>
            <a:off x="476127" y="1523619"/>
            <a:ext cx="11255735" cy="4885103"/>
          </a:xfrm>
          <a:prstGeom prst="rect">
            <a:avLst/>
          </a:prstGeom>
          <a:noFill/>
          <a:ln>
            <a:noFill/>
          </a:ln>
        </p:spPr>
      </p:pic>
      <p:pic>
        <p:nvPicPr>
          <p:cNvPr descr="preencoded.png" id="168" name="Google Shape;168;p13"/>
          <p:cNvPicPr preferRelativeResize="0"/>
          <p:nvPr/>
        </p:nvPicPr>
        <p:blipFill rotWithShape="1">
          <a:blip r:embed="rId4">
            <a:alphaModFix/>
          </a:blip>
          <a:srcRect b="0" l="0" r="0" t="0"/>
          <a:stretch/>
        </p:blipFill>
        <p:spPr>
          <a:xfrm>
            <a:off x="476127" y="1523619"/>
            <a:ext cx="11246213" cy="4875581"/>
          </a:xfrm>
          <a:prstGeom prst="rect">
            <a:avLst/>
          </a:prstGeom>
          <a:noFill/>
          <a:ln>
            <a:noFill/>
          </a:ln>
        </p:spPr>
      </p:pic>
      <p:sp>
        <p:nvSpPr>
          <p:cNvPr id="169" name="Google Shape;169;p13"/>
          <p:cNvSpPr/>
          <p:nvPr/>
        </p:nvSpPr>
        <p:spPr>
          <a:xfrm>
            <a:off x="476131" y="1523619"/>
            <a:ext cx="5618345" cy="44486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Tables</a:t>
            </a:r>
            <a:endParaRPr b="1" sz="1800">
              <a:solidFill>
                <a:schemeClr val="dk1"/>
              </a:solidFill>
              <a:latin typeface="Arial"/>
              <a:ea typeface="Arial"/>
              <a:cs typeface="Arial"/>
              <a:sym typeface="Arial"/>
            </a:endParaRPr>
          </a:p>
        </p:txBody>
      </p:sp>
      <p:sp>
        <p:nvSpPr>
          <p:cNvPr id="170" name="Google Shape;170;p13"/>
          <p:cNvSpPr/>
          <p:nvPr/>
        </p:nvSpPr>
        <p:spPr>
          <a:xfrm>
            <a:off x="6094476" y="1523619"/>
            <a:ext cx="5618345" cy="44486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Relational </a:t>
            </a:r>
            <a:r>
              <a:rPr b="1" lang="en-US" sz="1800">
                <a:solidFill>
                  <a:srgbClr val="FFFFFF"/>
                </a:solidFill>
              </a:rPr>
              <a:t>S</a:t>
            </a:r>
            <a:r>
              <a:rPr b="1" lang="en-US" sz="1800">
                <a:solidFill>
                  <a:srgbClr val="FFFFFF"/>
                </a:solidFill>
                <a:latin typeface="Arial"/>
                <a:ea typeface="Arial"/>
                <a:cs typeface="Arial"/>
                <a:sym typeface="Arial"/>
              </a:rPr>
              <a:t>chema </a:t>
            </a:r>
            <a:r>
              <a:rPr b="1" lang="en-US" sz="1800">
                <a:solidFill>
                  <a:srgbClr val="FFFFFF"/>
                </a:solidFill>
              </a:rPr>
              <a:t>E</a:t>
            </a:r>
            <a:r>
              <a:rPr b="1" lang="en-US" sz="1800">
                <a:solidFill>
                  <a:srgbClr val="FFFFFF"/>
                </a:solidFill>
              </a:rPr>
              <a:t>xplanation</a:t>
            </a:r>
            <a:endParaRPr b="1" sz="1800">
              <a:solidFill>
                <a:schemeClr val="dk1"/>
              </a:solidFill>
              <a:latin typeface="Arial"/>
              <a:ea typeface="Arial"/>
              <a:cs typeface="Arial"/>
              <a:sym typeface="Arial"/>
            </a:endParaRPr>
          </a:p>
        </p:txBody>
      </p:sp>
      <p:sp>
        <p:nvSpPr>
          <p:cNvPr id="171" name="Google Shape;171;p13"/>
          <p:cNvSpPr/>
          <p:nvPr/>
        </p:nvSpPr>
        <p:spPr>
          <a:xfrm>
            <a:off x="476131" y="1968479"/>
            <a:ext cx="5618345" cy="69676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MEDIA</a:t>
            </a:r>
            <a:endParaRPr b="1" sz="1400">
              <a:solidFill>
                <a:schemeClr val="dk1"/>
              </a:solidFill>
            </a:endParaRPr>
          </a:p>
        </p:txBody>
      </p:sp>
      <p:sp>
        <p:nvSpPr>
          <p:cNvPr id="172" name="Google Shape;172;p13"/>
          <p:cNvSpPr/>
          <p:nvPr/>
        </p:nvSpPr>
        <p:spPr>
          <a:xfrm>
            <a:off x="6094476" y="1968479"/>
            <a:ext cx="5618345" cy="69676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Contains MediaURL and a foreign key PropertyID referencing the PROPERTY table. This table stores media links related to properties</a:t>
            </a:r>
            <a:endParaRPr sz="1400">
              <a:solidFill>
                <a:schemeClr val="dk1"/>
              </a:solidFill>
              <a:latin typeface="Arial"/>
              <a:ea typeface="Arial"/>
              <a:cs typeface="Arial"/>
              <a:sym typeface="Arial"/>
            </a:endParaRPr>
          </a:p>
        </p:txBody>
      </p:sp>
      <p:sp>
        <p:nvSpPr>
          <p:cNvPr id="173" name="Google Shape;173;p13"/>
          <p:cNvSpPr/>
          <p:nvPr/>
        </p:nvSpPr>
        <p:spPr>
          <a:xfrm>
            <a:off x="476131" y="2665248"/>
            <a:ext cx="5618345" cy="112554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RESERVATION</a:t>
            </a:r>
            <a:endParaRPr b="1" sz="1400">
              <a:solidFill>
                <a:schemeClr val="dk1"/>
              </a:solidFill>
            </a:endParaRPr>
          </a:p>
        </p:txBody>
      </p:sp>
      <p:sp>
        <p:nvSpPr>
          <p:cNvPr id="174" name="Google Shape;174;p13"/>
          <p:cNvSpPr/>
          <p:nvPr/>
        </p:nvSpPr>
        <p:spPr>
          <a:xfrm>
            <a:off x="6094476" y="2665248"/>
            <a:ext cx="5618345" cy="112554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Includes ReservationID (primary key), DateofBooking, StartDate, EndDate, TotalPrice, Cancellation, and foreign keys Guest_UserID (referencing GUEST) and PropertyID (referencing PROPERTY). It tracks reservations made by guests.</a:t>
            </a:r>
            <a:endParaRPr sz="1400">
              <a:solidFill>
                <a:schemeClr val="dk1"/>
              </a:solidFill>
              <a:latin typeface="Arial"/>
              <a:ea typeface="Arial"/>
              <a:cs typeface="Arial"/>
              <a:sym typeface="Arial"/>
            </a:endParaRPr>
          </a:p>
        </p:txBody>
      </p:sp>
      <p:sp>
        <p:nvSpPr>
          <p:cNvPr id="175" name="Google Shape;175;p13"/>
          <p:cNvSpPr/>
          <p:nvPr/>
        </p:nvSpPr>
        <p:spPr>
          <a:xfrm>
            <a:off x="476131" y="3790797"/>
            <a:ext cx="5618345" cy="89776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HOSTREVIEWS</a:t>
            </a:r>
            <a:endParaRPr b="1" sz="1400">
              <a:solidFill>
                <a:schemeClr val="dk1"/>
              </a:solidFill>
            </a:endParaRPr>
          </a:p>
        </p:txBody>
      </p:sp>
      <p:sp>
        <p:nvSpPr>
          <p:cNvPr id="176" name="Google Shape;176;p13"/>
          <p:cNvSpPr/>
          <p:nvPr/>
        </p:nvSpPr>
        <p:spPr>
          <a:xfrm>
            <a:off x="6094476" y="3790797"/>
            <a:ext cx="5618345" cy="897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Comprises HostReviewID (primary key), HostRating, and foreign keys Host_UserID (referencing HOST) and ReservationID (referencing RESERVATION). This table stores reviews of hosts</a:t>
            </a:r>
            <a:endParaRPr sz="1400">
              <a:solidFill>
                <a:schemeClr val="dk1"/>
              </a:solidFill>
              <a:latin typeface="Arial"/>
              <a:ea typeface="Arial"/>
              <a:cs typeface="Arial"/>
              <a:sym typeface="Arial"/>
            </a:endParaRPr>
          </a:p>
        </p:txBody>
      </p:sp>
      <p:sp>
        <p:nvSpPr>
          <p:cNvPr id="177" name="Google Shape;177;p13"/>
          <p:cNvSpPr/>
          <p:nvPr/>
        </p:nvSpPr>
        <p:spPr>
          <a:xfrm>
            <a:off x="476131" y="4688557"/>
            <a:ext cx="5618345" cy="91115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GUESTREVIEWS</a:t>
            </a:r>
            <a:endParaRPr b="1" sz="1400">
              <a:solidFill>
                <a:schemeClr val="dk1"/>
              </a:solidFill>
            </a:endParaRPr>
          </a:p>
        </p:txBody>
      </p:sp>
      <p:sp>
        <p:nvSpPr>
          <p:cNvPr id="178" name="Google Shape;178;p13"/>
          <p:cNvSpPr/>
          <p:nvPr/>
        </p:nvSpPr>
        <p:spPr>
          <a:xfrm>
            <a:off x="6094476" y="4688557"/>
            <a:ext cx="5618345" cy="91115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Contains GuestReviewID (primary key), GuestRating, and foreign keys Guest_UserID (referencing GUEST) and ReservationID (referencing RESERVATION). It keeps track of reviews made by guests</a:t>
            </a:r>
            <a:endParaRPr sz="1400">
              <a:solidFill>
                <a:schemeClr val="dk1"/>
              </a:solidFill>
              <a:latin typeface="Arial"/>
              <a:ea typeface="Arial"/>
              <a:cs typeface="Arial"/>
              <a:sym typeface="Arial"/>
            </a:endParaRPr>
          </a:p>
        </p:txBody>
      </p:sp>
      <p:sp>
        <p:nvSpPr>
          <p:cNvPr id="179" name="Google Shape;179;p13"/>
          <p:cNvSpPr/>
          <p:nvPr/>
        </p:nvSpPr>
        <p:spPr>
          <a:xfrm>
            <a:off x="476131" y="5599716"/>
            <a:ext cx="5618345" cy="789962"/>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2A2921"/>
              </a:buClr>
              <a:buSzPts val="1400"/>
              <a:buFont typeface="Arial"/>
              <a:buNone/>
            </a:pPr>
            <a:r>
              <a:rPr b="1" lang="en-US" sz="1400">
                <a:solidFill>
                  <a:srgbClr val="2A2921"/>
                </a:solidFill>
              </a:rPr>
              <a:t>PAYMENTS</a:t>
            </a:r>
            <a:endParaRPr b="1" sz="1400">
              <a:solidFill>
                <a:schemeClr val="dk1"/>
              </a:solidFill>
            </a:endParaRPr>
          </a:p>
        </p:txBody>
      </p:sp>
      <p:sp>
        <p:nvSpPr>
          <p:cNvPr id="180" name="Google Shape;180;p13"/>
          <p:cNvSpPr/>
          <p:nvPr/>
        </p:nvSpPr>
        <p:spPr>
          <a:xfrm>
            <a:off x="6094476" y="5599716"/>
            <a:ext cx="5618345" cy="7899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A2921"/>
              </a:buClr>
              <a:buSzPts val="1400"/>
              <a:buFont typeface="Arial"/>
              <a:buNone/>
            </a:pPr>
            <a:r>
              <a:rPr lang="en-US" sz="1400">
                <a:solidFill>
                  <a:srgbClr val="2A2921"/>
                </a:solidFill>
                <a:latin typeface="Arial"/>
                <a:ea typeface="Arial"/>
                <a:cs typeface="Arial"/>
                <a:sym typeface="Arial"/>
              </a:rPr>
              <a:t>Includes PaymentID (primary key), PaymentDate, Price, and foreign keys Guest_UserID (referencing GUEST) and ReservationID (referencing RESERVATION). This table records payment transactions.</a:t>
            </a:r>
            <a:endParaRPr sz="1400">
              <a:solidFill>
                <a:schemeClr val="dk1"/>
              </a:solidFill>
              <a:latin typeface="Arial"/>
              <a:ea typeface="Arial"/>
              <a:cs typeface="Arial"/>
              <a:sym typeface="Arial"/>
            </a:endParaRPr>
          </a:p>
        </p:txBody>
      </p:sp>
      <p:sp>
        <p:nvSpPr>
          <p:cNvPr id="181" name="Google Shape;181;p13"/>
          <p:cNvSpPr/>
          <p:nvPr/>
        </p:nvSpPr>
        <p:spPr>
          <a:xfrm>
            <a:off x="-476131" y="6537516"/>
            <a:ext cx="12188952" cy="170574"/>
          </a:xfrm>
          <a:prstGeom prst="rect">
            <a:avLst/>
          </a:prstGeom>
          <a:noFill/>
          <a:ln>
            <a:noFill/>
          </a:ln>
        </p:spPr>
        <p:txBody>
          <a:bodyPr anchorCtr="0" anchor="t" bIns="0" lIns="0" spcFirstLastPara="1" rIns="0" wrap="square" tIns="0">
            <a:noAutofit/>
          </a:bodyPr>
          <a:lstStyle/>
          <a:p>
            <a:pPr indent="0" lvl="0" marL="0" marR="0" rtl="0" algn="r">
              <a:lnSpc>
                <a:spcPct val="96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182" name="Google Shape;182;p13"/>
          <p:cNvPicPr preferRelativeResize="0"/>
          <p:nvPr/>
        </p:nvPicPr>
        <p:blipFill rotWithShape="1">
          <a:blip r:embed="rId5">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7" name="Shape 187"/>
        <p:cNvGrpSpPr/>
        <p:nvPr/>
      </p:nvGrpSpPr>
      <p:grpSpPr>
        <a:xfrm>
          <a:off x="0" y="0"/>
          <a:ext cx="0" cy="0"/>
          <a:chOff x="0" y="0"/>
          <a:chExt cx="0" cy="0"/>
        </a:xfrm>
      </p:grpSpPr>
      <p:pic>
        <p:nvPicPr>
          <p:cNvPr descr="preencoded.png" id="188" name="Google Shape;188;p14"/>
          <p:cNvPicPr preferRelativeResize="0"/>
          <p:nvPr/>
        </p:nvPicPr>
        <p:blipFill rotWithShape="1">
          <a:blip r:embed="rId3">
            <a:alphaModFix/>
          </a:blip>
          <a:srcRect b="0" l="0" r="0" t="0"/>
          <a:stretch/>
        </p:blipFill>
        <p:spPr>
          <a:xfrm>
            <a:off x="436116" y="2919619"/>
            <a:ext cx="11322394" cy="1133192"/>
          </a:xfrm>
          <a:prstGeom prst="rect">
            <a:avLst/>
          </a:prstGeom>
          <a:noFill/>
          <a:ln>
            <a:noFill/>
          </a:ln>
        </p:spPr>
      </p:pic>
      <p:sp>
        <p:nvSpPr>
          <p:cNvPr id="189" name="Google Shape;189;p14"/>
          <p:cNvSpPr/>
          <p:nvPr/>
        </p:nvSpPr>
        <p:spPr>
          <a:xfrm>
            <a:off x="666583" y="3175555"/>
            <a:ext cx="10951012" cy="614209"/>
          </a:xfrm>
          <a:prstGeom prst="rect">
            <a:avLst/>
          </a:prstGeom>
          <a:noFill/>
          <a:ln>
            <a:noFill/>
          </a:ln>
        </p:spPr>
        <p:txBody>
          <a:bodyPr anchorCtr="0" anchor="ctr" bIns="0" lIns="0" spcFirstLastPara="1" rIns="0" wrap="square" tIns="0">
            <a:noAutofit/>
          </a:bodyPr>
          <a:lstStyle/>
          <a:p>
            <a:pPr indent="0" lvl="0" marL="0" marR="0" rtl="0" algn="l">
              <a:lnSpc>
                <a:spcPct val="125989"/>
              </a:lnSpc>
              <a:spcBef>
                <a:spcPts val="0"/>
              </a:spcBef>
              <a:spcAft>
                <a:spcPts val="0"/>
              </a:spcAft>
              <a:buClr>
                <a:srgbClr val="FFFFFF"/>
              </a:buClr>
              <a:buSzPts val="3840"/>
              <a:buFont typeface="Montserrat"/>
              <a:buNone/>
            </a:pPr>
            <a:r>
              <a:rPr b="1" lang="en-US" sz="3840">
                <a:solidFill>
                  <a:srgbClr val="FFFFFF"/>
                </a:solidFill>
                <a:latin typeface="Montserrat"/>
                <a:ea typeface="Montserrat"/>
                <a:cs typeface="Montserrat"/>
                <a:sym typeface="Montserrat"/>
              </a:rPr>
              <a:t>SQL QUERIES</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pic>
        <p:nvPicPr>
          <p:cNvPr descr="preencoded.png" id="195" name="Google Shape;195;p15"/>
          <p:cNvPicPr preferRelativeResize="0"/>
          <p:nvPr/>
        </p:nvPicPr>
        <p:blipFill rotWithShape="1">
          <a:blip r:embed="rId3">
            <a:alphaModFix/>
          </a:blip>
          <a:srcRect b="0" l="0" r="0" t="0"/>
          <a:stretch/>
        </p:blipFill>
        <p:spPr>
          <a:xfrm>
            <a:off x="3446499" y="1530221"/>
            <a:ext cx="7454165" cy="3333884"/>
          </a:xfrm>
          <a:prstGeom prst="rect">
            <a:avLst/>
          </a:prstGeom>
          <a:noFill/>
          <a:ln>
            <a:noFill/>
          </a:ln>
        </p:spPr>
      </p:pic>
      <p:sp>
        <p:nvSpPr>
          <p:cNvPr id="196" name="Google Shape;196;p15"/>
          <p:cNvSpPr/>
          <p:nvPr/>
        </p:nvSpPr>
        <p:spPr>
          <a:xfrm>
            <a:off x="-9534"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5"/>
          <p:cNvSpPr/>
          <p:nvPr/>
        </p:nvSpPr>
        <p:spPr>
          <a:xfrm>
            <a:off x="466608" y="2573250"/>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SQL QUERY 1</a:t>
            </a:r>
            <a:endParaRPr sz="1800">
              <a:solidFill>
                <a:schemeClr val="dk1"/>
              </a:solidFill>
              <a:latin typeface="Arial"/>
              <a:ea typeface="Arial"/>
              <a:cs typeface="Arial"/>
              <a:sym typeface="Arial"/>
            </a:endParaRPr>
          </a:p>
        </p:txBody>
      </p:sp>
      <p:sp>
        <p:nvSpPr>
          <p:cNvPr id="198" name="Google Shape;198;p15"/>
          <p:cNvSpPr/>
          <p:nvPr/>
        </p:nvSpPr>
        <p:spPr>
          <a:xfrm>
            <a:off x="3313871" y="675885"/>
            <a:ext cx="8273323" cy="575801"/>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What are the average ratings for guests and hosts, and how do they compare to each other?</a:t>
            </a:r>
            <a:endParaRPr sz="1600">
              <a:solidFill>
                <a:schemeClr val="dk1"/>
              </a:solidFill>
              <a:latin typeface="Arial"/>
              <a:ea typeface="Arial"/>
              <a:cs typeface="Arial"/>
              <a:sym typeface="Arial"/>
            </a:endParaRPr>
          </a:p>
        </p:txBody>
      </p:sp>
      <p:sp>
        <p:nvSpPr>
          <p:cNvPr id="199" name="Google Shape;199;p15"/>
          <p:cNvSpPr/>
          <p:nvPr/>
        </p:nvSpPr>
        <p:spPr>
          <a:xfrm>
            <a:off x="2609194" y="4866058"/>
            <a:ext cx="9576072" cy="1992182"/>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15"/>
          <p:cNvSpPr/>
          <p:nvPr/>
        </p:nvSpPr>
        <p:spPr>
          <a:xfrm>
            <a:off x="3313871" y="5269683"/>
            <a:ext cx="7990501" cy="25592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1440"/>
              <a:buFont typeface="Arial"/>
              <a:buNone/>
            </a:pPr>
            <a:r>
              <a:rPr b="1" i="1" lang="en-US" sz="1440">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01" name="Google Shape;201;p15"/>
          <p:cNvSpPr/>
          <p:nvPr/>
        </p:nvSpPr>
        <p:spPr>
          <a:xfrm>
            <a:off x="3313871" y="5683283"/>
            <a:ext cx="7990501" cy="767761"/>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40"/>
              <a:buFont typeface="Arial"/>
              <a:buNone/>
            </a:pPr>
            <a:r>
              <a:rPr b="1" lang="en-US" sz="1440">
                <a:solidFill>
                  <a:srgbClr val="000000"/>
                </a:solidFill>
              </a:rPr>
              <a:t>This query is useful for assessing the overall performance and satisfaction levels of both guests and hosts. Utilizing the GuestReviews and HostReviews entities aligns with your goal of ensuring transparency and trust.</a:t>
            </a:r>
            <a:endParaRPr b="1" sz="1800">
              <a:solidFill>
                <a:schemeClr val="dk1"/>
              </a:solidFill>
            </a:endParaRPr>
          </a:p>
        </p:txBody>
      </p:sp>
      <p:pic>
        <p:nvPicPr>
          <p:cNvPr id="202" name="Google Shape;202;p15"/>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pic>
        <p:nvPicPr>
          <p:cNvPr descr="preencoded.png" id="208" name="Google Shape;208;p16"/>
          <p:cNvPicPr preferRelativeResize="0"/>
          <p:nvPr/>
        </p:nvPicPr>
        <p:blipFill rotWithShape="1">
          <a:blip r:embed="rId3">
            <a:alphaModFix/>
          </a:blip>
          <a:srcRect b="452" l="-29921" r="-29921" t="451"/>
          <a:stretch/>
        </p:blipFill>
        <p:spPr>
          <a:xfrm>
            <a:off x="2086977" y="750313"/>
            <a:ext cx="8811178" cy="4048440"/>
          </a:xfrm>
          <a:prstGeom prst="rect">
            <a:avLst/>
          </a:prstGeom>
          <a:noFill/>
          <a:ln>
            <a:noFill/>
          </a:ln>
        </p:spPr>
      </p:pic>
      <p:sp>
        <p:nvSpPr>
          <p:cNvPr id="209" name="Google Shape;209;p16"/>
          <p:cNvSpPr/>
          <p:nvPr/>
        </p:nvSpPr>
        <p:spPr>
          <a:xfrm>
            <a:off x="-19048"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6"/>
          <p:cNvSpPr/>
          <p:nvPr/>
        </p:nvSpPr>
        <p:spPr>
          <a:xfrm>
            <a:off x="457086" y="2573250"/>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SQL QUERY 2</a:t>
            </a:r>
            <a:endParaRPr sz="1800">
              <a:solidFill>
                <a:schemeClr val="dk1"/>
              </a:solidFill>
              <a:latin typeface="Arial"/>
              <a:ea typeface="Arial"/>
              <a:cs typeface="Arial"/>
              <a:sym typeface="Arial"/>
            </a:endParaRPr>
          </a:p>
        </p:txBody>
      </p:sp>
      <p:sp>
        <p:nvSpPr>
          <p:cNvPr id="211" name="Google Shape;211;p16"/>
          <p:cNvSpPr/>
          <p:nvPr/>
        </p:nvSpPr>
        <p:spPr>
          <a:xfrm>
            <a:off x="3313871" y="107447"/>
            <a:ext cx="8433370" cy="863702"/>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What are the properties with a rating greater than 4.0 that have been reserved by guests, and how are these properties categorized by room type and price per night?</a:t>
            </a:r>
            <a:endParaRPr sz="1600">
              <a:solidFill>
                <a:schemeClr val="dk1"/>
              </a:solidFill>
              <a:latin typeface="Arial"/>
              <a:ea typeface="Arial"/>
              <a:cs typeface="Arial"/>
              <a:sym typeface="Arial"/>
            </a:endParaRPr>
          </a:p>
        </p:txBody>
      </p:sp>
      <p:sp>
        <p:nvSpPr>
          <p:cNvPr id="212" name="Google Shape;212;p16"/>
          <p:cNvSpPr/>
          <p:nvPr/>
        </p:nvSpPr>
        <p:spPr>
          <a:xfrm>
            <a:off x="2609194" y="4866058"/>
            <a:ext cx="9576072" cy="1992182"/>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6"/>
          <p:cNvSpPr/>
          <p:nvPr/>
        </p:nvSpPr>
        <p:spPr>
          <a:xfrm>
            <a:off x="3095251" y="5068929"/>
            <a:ext cx="9593682" cy="25592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1440"/>
              <a:buFont typeface="Arial"/>
              <a:buNone/>
            </a:pPr>
            <a:r>
              <a:rPr b="1" i="1" lang="en-US" sz="1440">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14" name="Google Shape;214;p16"/>
          <p:cNvSpPr/>
          <p:nvPr/>
        </p:nvSpPr>
        <p:spPr>
          <a:xfrm>
            <a:off x="3095251" y="5470650"/>
            <a:ext cx="8521361" cy="1023682"/>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40"/>
              <a:buFont typeface="Arial"/>
              <a:buNone/>
            </a:pPr>
            <a:r>
              <a:rPr b="1" lang="en-US" sz="1440">
                <a:solidFill>
                  <a:srgbClr val="000000"/>
                </a:solidFill>
              </a:rPr>
              <a:t>This query identifies properties with ratings greater than 4.0 and categorizes them according to room type and price per night. This is useful for guests seeking high-quality accommodations and aligns with your goal of making property recommendations based on guest preferences and feedback.</a:t>
            </a:r>
            <a:endParaRPr b="1" sz="1800">
              <a:solidFill>
                <a:schemeClr val="dk1"/>
              </a:solidFill>
            </a:endParaRPr>
          </a:p>
        </p:txBody>
      </p:sp>
      <p:pic>
        <p:nvPicPr>
          <p:cNvPr id="215" name="Google Shape;215;p16"/>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pic>
        <p:nvPicPr>
          <p:cNvPr descr="preencoded.png" id="221" name="Google Shape;221;p17"/>
          <p:cNvPicPr preferRelativeResize="0"/>
          <p:nvPr/>
        </p:nvPicPr>
        <p:blipFill rotWithShape="1">
          <a:blip r:embed="rId3">
            <a:alphaModFix/>
          </a:blip>
          <a:srcRect b="-2041" l="-35968" r="-35967" t="-2042"/>
          <a:stretch/>
        </p:blipFill>
        <p:spPr>
          <a:xfrm>
            <a:off x="2494926" y="818945"/>
            <a:ext cx="7809908" cy="3744020"/>
          </a:xfrm>
          <a:prstGeom prst="rect">
            <a:avLst/>
          </a:prstGeom>
          <a:noFill/>
          <a:ln>
            <a:noFill/>
          </a:ln>
        </p:spPr>
      </p:pic>
      <p:sp>
        <p:nvSpPr>
          <p:cNvPr id="222" name="Google Shape;222;p17"/>
          <p:cNvSpPr/>
          <p:nvPr/>
        </p:nvSpPr>
        <p:spPr>
          <a:xfrm>
            <a:off x="-19048" y="9523"/>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17"/>
          <p:cNvSpPr/>
          <p:nvPr/>
        </p:nvSpPr>
        <p:spPr>
          <a:xfrm>
            <a:off x="457086" y="2582772"/>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SQL QUERY 3</a:t>
            </a:r>
            <a:endParaRPr sz="1800">
              <a:solidFill>
                <a:schemeClr val="dk1"/>
              </a:solidFill>
              <a:latin typeface="Arial"/>
              <a:ea typeface="Arial"/>
              <a:cs typeface="Arial"/>
              <a:sym typeface="Arial"/>
            </a:endParaRPr>
          </a:p>
        </p:txBody>
      </p:sp>
      <p:sp>
        <p:nvSpPr>
          <p:cNvPr id="224" name="Google Shape;224;p17"/>
          <p:cNvSpPr/>
          <p:nvPr/>
        </p:nvSpPr>
        <p:spPr>
          <a:xfrm>
            <a:off x="3313871" y="107447"/>
            <a:ext cx="8545337" cy="575801"/>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What is the total amount of money spent by all guests on accommodations in Metroville?</a:t>
            </a:r>
            <a:endParaRPr sz="1600">
              <a:solidFill>
                <a:schemeClr val="dk1"/>
              </a:solidFill>
              <a:latin typeface="Arial"/>
              <a:ea typeface="Arial"/>
              <a:cs typeface="Arial"/>
              <a:sym typeface="Arial"/>
            </a:endParaRPr>
          </a:p>
        </p:txBody>
      </p:sp>
      <p:sp>
        <p:nvSpPr>
          <p:cNvPr id="225" name="Google Shape;225;p17"/>
          <p:cNvSpPr/>
          <p:nvPr/>
        </p:nvSpPr>
        <p:spPr>
          <a:xfrm>
            <a:off x="2609194" y="4856727"/>
            <a:ext cx="9576072" cy="1992182"/>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17"/>
          <p:cNvSpPr/>
          <p:nvPr/>
        </p:nvSpPr>
        <p:spPr>
          <a:xfrm>
            <a:off x="3095251" y="5098392"/>
            <a:ext cx="9593682" cy="25592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1440"/>
              <a:buFont typeface="Arial"/>
              <a:buNone/>
            </a:pPr>
            <a:r>
              <a:rPr b="1" i="1" lang="en-US" sz="1440">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27" name="Google Shape;227;p17"/>
          <p:cNvSpPr/>
          <p:nvPr/>
        </p:nvSpPr>
        <p:spPr>
          <a:xfrm>
            <a:off x="3095251" y="5589769"/>
            <a:ext cx="8493369" cy="511841"/>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40"/>
              <a:buFont typeface="Arial"/>
              <a:buNone/>
            </a:pPr>
            <a:r>
              <a:rPr b="1" lang="en-US" sz="1440">
                <a:solidFill>
                  <a:srgbClr val="000000"/>
                </a:solidFill>
              </a:rPr>
              <a:t>This query offers a consolidated view of the money spent by visitors in Metroville. It aligns with your objective of understanding market trends and the financial performance in specific areas.</a:t>
            </a:r>
            <a:endParaRPr b="1" sz="1800">
              <a:solidFill>
                <a:schemeClr val="dk1"/>
              </a:solidFill>
            </a:endParaRPr>
          </a:p>
        </p:txBody>
      </p:sp>
      <p:pic>
        <p:nvPicPr>
          <p:cNvPr id="228" name="Google Shape;228;p17"/>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pic>
        <p:nvPicPr>
          <p:cNvPr descr="preencoded.png" id="234" name="Google Shape;234;p18"/>
          <p:cNvPicPr preferRelativeResize="0"/>
          <p:nvPr/>
        </p:nvPicPr>
        <p:blipFill rotWithShape="1">
          <a:blip r:embed="rId3">
            <a:alphaModFix/>
          </a:blip>
          <a:srcRect b="-2913" l="-50879" r="-50878" t="-2914"/>
          <a:stretch/>
        </p:blipFill>
        <p:spPr>
          <a:xfrm>
            <a:off x="3094851" y="999875"/>
            <a:ext cx="7809908" cy="3744020"/>
          </a:xfrm>
          <a:prstGeom prst="rect">
            <a:avLst/>
          </a:prstGeom>
          <a:noFill/>
          <a:ln>
            <a:noFill/>
          </a:ln>
        </p:spPr>
      </p:pic>
      <p:sp>
        <p:nvSpPr>
          <p:cNvPr id="235" name="Google Shape;235;p18"/>
          <p:cNvSpPr/>
          <p:nvPr/>
        </p:nvSpPr>
        <p:spPr>
          <a:xfrm>
            <a:off x="-19048" y="9523"/>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18"/>
          <p:cNvSpPr/>
          <p:nvPr/>
        </p:nvSpPr>
        <p:spPr>
          <a:xfrm>
            <a:off x="457086" y="2582772"/>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SQL QUERY 4</a:t>
            </a:r>
            <a:endParaRPr sz="1800">
              <a:solidFill>
                <a:schemeClr val="dk1"/>
              </a:solidFill>
              <a:latin typeface="Arial"/>
              <a:ea typeface="Arial"/>
              <a:cs typeface="Arial"/>
              <a:sym typeface="Arial"/>
            </a:endParaRPr>
          </a:p>
        </p:txBody>
      </p:sp>
      <p:sp>
        <p:nvSpPr>
          <p:cNvPr id="237" name="Google Shape;237;p18"/>
          <p:cNvSpPr/>
          <p:nvPr/>
        </p:nvSpPr>
        <p:spPr>
          <a:xfrm>
            <a:off x="2799650" y="107447"/>
            <a:ext cx="8956921" cy="863702"/>
          </a:xfrm>
          <a:prstGeom prst="rect">
            <a:avLst/>
          </a:prstGeom>
          <a:noFill/>
          <a:ln>
            <a:noFill/>
          </a:ln>
        </p:spPr>
        <p:txBody>
          <a:bodyPr anchorCtr="0" anchor="t" bIns="0" lIns="0" spcFirstLastPara="1" rIns="0" wrap="square" tIns="0">
            <a:noAutofit/>
          </a:bodyPr>
          <a:lstStyle/>
          <a:p>
            <a:pPr indent="0" lvl="0" marL="0" marR="0" rtl="0" algn="l">
              <a:lnSpc>
                <a:spcPct val="162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What are the total earnings of each host and the average loyalty points of guests who have stayed in their properties, and how do these earnings and guest loyalty points vary by host?</a:t>
            </a:r>
            <a:endParaRPr sz="1400">
              <a:solidFill>
                <a:schemeClr val="dk1"/>
              </a:solidFill>
              <a:latin typeface="Arial"/>
              <a:ea typeface="Arial"/>
              <a:cs typeface="Arial"/>
              <a:sym typeface="Arial"/>
            </a:endParaRPr>
          </a:p>
        </p:txBody>
      </p:sp>
      <p:sp>
        <p:nvSpPr>
          <p:cNvPr id="238" name="Google Shape;238;p18"/>
          <p:cNvSpPr/>
          <p:nvPr/>
        </p:nvSpPr>
        <p:spPr>
          <a:xfrm>
            <a:off x="2609194" y="4866058"/>
            <a:ext cx="9576072" cy="1992182"/>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18"/>
          <p:cNvSpPr/>
          <p:nvPr/>
        </p:nvSpPr>
        <p:spPr>
          <a:xfrm>
            <a:off x="3099732" y="5297274"/>
            <a:ext cx="9593682" cy="25592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1440"/>
              <a:buFont typeface="Arial"/>
              <a:buNone/>
            </a:pPr>
            <a:r>
              <a:rPr b="1" i="1" lang="en-US" sz="1440">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40" name="Google Shape;240;p18"/>
          <p:cNvSpPr/>
          <p:nvPr/>
        </p:nvSpPr>
        <p:spPr>
          <a:xfrm>
            <a:off x="3099732" y="5710873"/>
            <a:ext cx="8880774" cy="767761"/>
          </a:xfrm>
          <a:prstGeom prst="rect">
            <a:avLst/>
          </a:prstGeom>
          <a:noFill/>
          <a:ln>
            <a:noFill/>
          </a:ln>
        </p:spPr>
        <p:txBody>
          <a:bodyPr anchorCtr="0" anchor="t" bIns="0" lIns="0" spcFirstLastPara="1" rIns="0" wrap="square" tIns="0">
            <a:noAutofit/>
          </a:bodyPr>
          <a:lstStyle/>
          <a:p>
            <a:pPr indent="0" lvl="0" marL="0" marR="0" rtl="0" algn="l">
              <a:lnSpc>
                <a:spcPct val="144000"/>
              </a:lnSpc>
              <a:spcBef>
                <a:spcPts val="0"/>
              </a:spcBef>
              <a:spcAft>
                <a:spcPts val="0"/>
              </a:spcAft>
              <a:buClr>
                <a:srgbClr val="000000"/>
              </a:buClr>
              <a:buSzPts val="1400"/>
              <a:buFont typeface="Arial"/>
              <a:buNone/>
            </a:pPr>
            <a:r>
              <a:rPr b="1" lang="en-US" sz="1400">
                <a:solidFill>
                  <a:srgbClr val="000000"/>
                </a:solidFill>
              </a:rPr>
              <a:t>This critical query helps in understanding the financial performance of hosts and the engagement of guests through loyalty points. It directly supports your goals of rewarding top-performing hosts and encouraging guest loyalty.</a:t>
            </a:r>
            <a:endParaRPr b="1" sz="1400">
              <a:solidFill>
                <a:schemeClr val="dk1"/>
              </a:solidFill>
            </a:endParaRPr>
          </a:p>
        </p:txBody>
      </p:sp>
      <p:pic>
        <p:nvPicPr>
          <p:cNvPr id="241" name="Google Shape;241;p18"/>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6" name="Shape 246"/>
        <p:cNvGrpSpPr/>
        <p:nvPr/>
      </p:nvGrpSpPr>
      <p:grpSpPr>
        <a:xfrm>
          <a:off x="0" y="0"/>
          <a:ext cx="0" cy="0"/>
          <a:chOff x="0" y="0"/>
          <a:chExt cx="0" cy="0"/>
        </a:xfrm>
      </p:grpSpPr>
      <p:pic>
        <p:nvPicPr>
          <p:cNvPr descr="preencoded.png" id="247" name="Google Shape;247;p19"/>
          <p:cNvPicPr preferRelativeResize="0"/>
          <p:nvPr/>
        </p:nvPicPr>
        <p:blipFill rotWithShape="1">
          <a:blip r:embed="rId3">
            <a:alphaModFix/>
          </a:blip>
          <a:srcRect b="0" l="0" r="0" t="0"/>
          <a:stretch/>
        </p:blipFill>
        <p:spPr>
          <a:xfrm>
            <a:off x="436116" y="2919619"/>
            <a:ext cx="11322394" cy="1133192"/>
          </a:xfrm>
          <a:prstGeom prst="rect">
            <a:avLst/>
          </a:prstGeom>
          <a:noFill/>
          <a:ln>
            <a:noFill/>
          </a:ln>
        </p:spPr>
      </p:pic>
      <p:sp>
        <p:nvSpPr>
          <p:cNvPr id="248" name="Google Shape;248;p19"/>
          <p:cNvSpPr/>
          <p:nvPr/>
        </p:nvSpPr>
        <p:spPr>
          <a:xfrm>
            <a:off x="666583" y="3175555"/>
            <a:ext cx="10951012" cy="614209"/>
          </a:xfrm>
          <a:prstGeom prst="rect">
            <a:avLst/>
          </a:prstGeom>
          <a:noFill/>
          <a:ln>
            <a:noFill/>
          </a:ln>
        </p:spPr>
        <p:txBody>
          <a:bodyPr anchorCtr="0" anchor="ctr" bIns="0" lIns="0" spcFirstLastPara="1" rIns="0" wrap="square" tIns="0">
            <a:noAutofit/>
          </a:bodyPr>
          <a:lstStyle/>
          <a:p>
            <a:pPr indent="0" lvl="0" marL="0" marR="0" rtl="0" algn="l">
              <a:lnSpc>
                <a:spcPct val="125989"/>
              </a:lnSpc>
              <a:spcBef>
                <a:spcPts val="0"/>
              </a:spcBef>
              <a:spcAft>
                <a:spcPts val="0"/>
              </a:spcAft>
              <a:buClr>
                <a:srgbClr val="FFFFFF"/>
              </a:buClr>
              <a:buSzPts val="3840"/>
              <a:buFont typeface="Montserrat"/>
              <a:buNone/>
            </a:pPr>
            <a:r>
              <a:rPr b="1" lang="en-US" sz="3840">
                <a:solidFill>
                  <a:srgbClr val="FFFFFF"/>
                </a:solidFill>
                <a:latin typeface="Montserrat"/>
                <a:ea typeface="Montserrat"/>
                <a:cs typeface="Montserrat"/>
                <a:sym typeface="Montserrat"/>
              </a:rPr>
              <a:t>TABLEAU VISUALIZATION</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 name="Shape 19"/>
        <p:cNvGrpSpPr/>
        <p:nvPr/>
      </p:nvGrpSpPr>
      <p:grpSpPr>
        <a:xfrm>
          <a:off x="0" y="0"/>
          <a:ext cx="0" cy="0"/>
          <a:chOff x="0" y="0"/>
          <a:chExt cx="0" cy="0"/>
        </a:xfrm>
      </p:grpSpPr>
      <p:sp>
        <p:nvSpPr>
          <p:cNvPr id="20" name="Google Shape;20;p2"/>
          <p:cNvSpPr/>
          <p:nvPr/>
        </p:nvSpPr>
        <p:spPr>
          <a:xfrm>
            <a:off x="476131" y="476131"/>
            <a:ext cx="5515501" cy="591354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preencoded.png" id="21" name="Google Shape;21;p2"/>
          <p:cNvPicPr preferRelativeResize="0"/>
          <p:nvPr/>
        </p:nvPicPr>
        <p:blipFill rotWithShape="1">
          <a:blip r:embed="rId3">
            <a:alphaModFix/>
          </a:blip>
          <a:srcRect b="0" l="18877" r="18876" t="0"/>
          <a:stretch/>
        </p:blipFill>
        <p:spPr>
          <a:xfrm>
            <a:off x="476131" y="476131"/>
            <a:ext cx="5515501" cy="5913546"/>
          </a:xfrm>
          <a:prstGeom prst="rect">
            <a:avLst/>
          </a:prstGeom>
          <a:noFill/>
          <a:ln>
            <a:noFill/>
          </a:ln>
        </p:spPr>
      </p:pic>
      <p:sp>
        <p:nvSpPr>
          <p:cNvPr id="22" name="Google Shape;22;p2"/>
          <p:cNvSpPr/>
          <p:nvPr/>
        </p:nvSpPr>
        <p:spPr>
          <a:xfrm>
            <a:off x="6436405" y="1743394"/>
            <a:ext cx="5180208" cy="3385053"/>
          </a:xfrm>
          <a:prstGeom prst="rect">
            <a:avLst/>
          </a:prstGeom>
          <a:noFill/>
          <a:ln>
            <a:noFill/>
          </a:ln>
        </p:spPr>
        <p:txBody>
          <a:bodyPr anchorCtr="0" anchor="t" bIns="0" lIns="0" spcFirstLastPara="1" rIns="0" wrap="square" tIns="0">
            <a:noAutofit/>
          </a:bodyPr>
          <a:lstStyle/>
          <a:p>
            <a:pPr indent="-242900" lvl="0" marL="242900" marR="0" rtl="0" algn="l">
              <a:lnSpc>
                <a:spcPct val="126000"/>
              </a:lnSpc>
              <a:spcBef>
                <a:spcPts val="0"/>
              </a:spcBef>
              <a:spcAft>
                <a:spcPts val="0"/>
              </a:spcAft>
              <a:buSzPts val="1800"/>
              <a:buFont typeface="Arial"/>
              <a:buChar char="•"/>
            </a:pPr>
            <a:r>
              <a:rPr lang="en-US" sz="1800">
                <a:latin typeface="Arial"/>
                <a:ea typeface="Arial"/>
                <a:cs typeface="Arial"/>
                <a:sym typeface="Arial"/>
              </a:rPr>
              <a:t>The hospitality industry is growing with peer-to-peer rentals, as guests seek unique, affordable stays and owners monetize empty properties.</a:t>
            </a:r>
            <a:endParaRPr/>
          </a:p>
          <a:p>
            <a:pPr indent="-242900" lvl="0" marL="242900" marR="0" rtl="0" algn="l">
              <a:lnSpc>
                <a:spcPct val="126000"/>
              </a:lnSpc>
              <a:spcBef>
                <a:spcPts val="1952"/>
              </a:spcBef>
              <a:spcAft>
                <a:spcPts val="0"/>
              </a:spcAft>
              <a:buSzPts val="1800"/>
              <a:buFont typeface="Arial"/>
              <a:buChar char="•"/>
            </a:pPr>
            <a:r>
              <a:rPr lang="en-US" sz="1800">
                <a:latin typeface="Arial"/>
                <a:ea typeface="Arial"/>
                <a:cs typeface="Arial"/>
                <a:sym typeface="Arial"/>
              </a:rPr>
              <a:t>However, there's a need for platforms that enhance trust and user experience for both hosts and guests.</a:t>
            </a:r>
            <a:endParaRPr/>
          </a:p>
          <a:p>
            <a:pPr indent="-242900" lvl="0" marL="242900" marR="0" rtl="0" algn="l">
              <a:lnSpc>
                <a:spcPct val="126000"/>
              </a:lnSpc>
              <a:spcBef>
                <a:spcPts val="1952"/>
              </a:spcBef>
              <a:spcAft>
                <a:spcPts val="0"/>
              </a:spcAft>
              <a:buSzPts val="1800"/>
              <a:buFont typeface="Arial"/>
              <a:buChar char="•"/>
            </a:pPr>
            <a:r>
              <a:rPr lang="en-US" sz="1800">
                <a:latin typeface="Arial"/>
                <a:ea typeface="Arial"/>
                <a:cs typeface="Arial"/>
                <a:sym typeface="Arial"/>
              </a:rPr>
              <a:t>Leveraging user data can improve booking processes and foster a community of reliable hosts and satisfied guests.</a:t>
            </a:r>
            <a:endParaRPr sz="1800">
              <a:latin typeface="Arial"/>
              <a:ea typeface="Arial"/>
              <a:cs typeface="Arial"/>
              <a:sym typeface="Arial"/>
            </a:endParaRPr>
          </a:p>
        </p:txBody>
      </p:sp>
      <p:pic>
        <p:nvPicPr>
          <p:cNvPr descr="preencoded.png" id="23" name="Google Shape;23;p2"/>
          <p:cNvPicPr preferRelativeResize="0"/>
          <p:nvPr/>
        </p:nvPicPr>
        <p:blipFill rotWithShape="1">
          <a:blip r:embed="rId4">
            <a:alphaModFix/>
          </a:blip>
          <a:srcRect b="0" l="0" r="0" t="0"/>
          <a:stretch/>
        </p:blipFill>
        <p:spPr>
          <a:xfrm>
            <a:off x="6436404" y="574515"/>
            <a:ext cx="3847138" cy="647538"/>
          </a:xfrm>
          <a:prstGeom prst="rect">
            <a:avLst/>
          </a:prstGeom>
          <a:noFill/>
          <a:ln>
            <a:noFill/>
          </a:ln>
        </p:spPr>
      </p:pic>
      <p:sp>
        <p:nvSpPr>
          <p:cNvPr id="24" name="Google Shape;24;p2"/>
          <p:cNvSpPr/>
          <p:nvPr/>
        </p:nvSpPr>
        <p:spPr>
          <a:xfrm>
            <a:off x="6497922" y="737072"/>
            <a:ext cx="3718321" cy="305914"/>
          </a:xfrm>
          <a:prstGeom prst="rect">
            <a:avLst/>
          </a:prstGeom>
          <a:noFill/>
          <a:ln>
            <a:noFill/>
          </a:ln>
        </p:spPr>
        <p:txBody>
          <a:bodyPr anchorCtr="0" anchor="t" bIns="0" lIns="0" spcFirstLastPara="1" rIns="0" wrap="square" tIns="0">
            <a:noAutofit/>
          </a:bodyPr>
          <a:lstStyle/>
          <a:p>
            <a:pPr indent="0" lvl="0" marL="0" marR="0" rtl="0" algn="ctr">
              <a:lnSpc>
                <a:spcPct val="120500"/>
              </a:lnSpc>
              <a:spcBef>
                <a:spcPts val="0"/>
              </a:spcBef>
              <a:spcAft>
                <a:spcPts val="0"/>
              </a:spcAft>
              <a:buClr>
                <a:srgbClr val="2A2921"/>
              </a:buClr>
              <a:buSzPts val="2000"/>
              <a:buFont typeface="Arial"/>
              <a:buNone/>
            </a:pPr>
            <a:r>
              <a:rPr b="1" lang="en-US" sz="2000">
                <a:latin typeface="Arial"/>
                <a:ea typeface="Arial"/>
                <a:cs typeface="Arial"/>
                <a:sym typeface="Arial"/>
              </a:rPr>
              <a:t>Problem Statement </a:t>
            </a:r>
            <a:endParaRPr sz="2000">
              <a:latin typeface="Arial"/>
              <a:ea typeface="Arial"/>
              <a:cs typeface="Arial"/>
              <a:sym typeface="Arial"/>
            </a:endParaRPr>
          </a:p>
        </p:txBody>
      </p:sp>
      <p:pic>
        <p:nvPicPr>
          <p:cNvPr id="25" name="Google Shape;25;p2"/>
          <p:cNvPicPr preferRelativeResize="0"/>
          <p:nvPr/>
        </p:nvPicPr>
        <p:blipFill rotWithShape="1">
          <a:blip r:embed="rId5">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pic>
        <p:nvPicPr>
          <p:cNvPr descr="preencoded.png" id="254" name="Google Shape;254;p20"/>
          <p:cNvPicPr preferRelativeResize="0"/>
          <p:nvPr/>
        </p:nvPicPr>
        <p:blipFill rotWithShape="1">
          <a:blip r:embed="rId3">
            <a:alphaModFix/>
          </a:blip>
          <a:srcRect b="7" l="0" r="0" t="8"/>
          <a:stretch/>
        </p:blipFill>
        <p:spPr>
          <a:xfrm>
            <a:off x="2609198" y="0"/>
            <a:ext cx="6950833" cy="6856218"/>
          </a:xfrm>
          <a:prstGeom prst="rect">
            <a:avLst/>
          </a:prstGeom>
          <a:noFill/>
          <a:ln>
            <a:noFill/>
          </a:ln>
        </p:spPr>
      </p:pic>
      <p:pic>
        <p:nvPicPr>
          <p:cNvPr id="255" name="Google Shape;255;p20"/>
          <p:cNvPicPr preferRelativeResize="0"/>
          <p:nvPr/>
        </p:nvPicPr>
        <p:blipFill rotWithShape="1">
          <a:blip r:embed="rId4">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pic>
        <p:nvPicPr>
          <p:cNvPr descr="preencoded.png" id="261" name="Google Shape;261;p21"/>
          <p:cNvPicPr preferRelativeResize="0"/>
          <p:nvPr/>
        </p:nvPicPr>
        <p:blipFill rotWithShape="1">
          <a:blip r:embed="rId3">
            <a:alphaModFix/>
          </a:blip>
          <a:srcRect b="850" l="-47397" r="-47396" t="851"/>
          <a:stretch/>
        </p:blipFill>
        <p:spPr>
          <a:xfrm>
            <a:off x="2418745" y="757844"/>
            <a:ext cx="8414096" cy="4033664"/>
          </a:xfrm>
          <a:prstGeom prst="rect">
            <a:avLst/>
          </a:prstGeom>
          <a:noFill/>
          <a:ln>
            <a:noFill/>
          </a:ln>
        </p:spPr>
      </p:pic>
      <p:sp>
        <p:nvSpPr>
          <p:cNvPr id="262" name="Google Shape;262;p21"/>
          <p:cNvSpPr/>
          <p:nvPr/>
        </p:nvSpPr>
        <p:spPr>
          <a:xfrm>
            <a:off x="-19048"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21"/>
          <p:cNvSpPr/>
          <p:nvPr/>
        </p:nvSpPr>
        <p:spPr>
          <a:xfrm>
            <a:off x="457086" y="2573250"/>
            <a:ext cx="1744938" cy="1514335"/>
          </a:xfrm>
          <a:prstGeom prst="rect">
            <a:avLst/>
          </a:prstGeom>
          <a:noFill/>
          <a:ln>
            <a:noFill/>
          </a:ln>
        </p:spPr>
        <p:txBody>
          <a:bodyPr anchorCtr="0" anchor="t" bIns="0" lIns="0" spcFirstLastPara="1" rIns="0" wrap="square" tIns="0">
            <a:noAutofit/>
          </a:bodyPr>
          <a:lstStyle/>
          <a:p>
            <a:pPr indent="0" lvl="0" marL="0" marR="0" rtl="0" algn="l">
              <a:lnSpc>
                <a:spcPct val="220888"/>
              </a:lnSpc>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SQL QUERY FOR VISUALIZATION</a:t>
            </a:r>
            <a:endParaRPr sz="1800">
              <a:solidFill>
                <a:schemeClr val="dk1"/>
              </a:solidFill>
              <a:latin typeface="Arial"/>
              <a:ea typeface="Arial"/>
              <a:cs typeface="Arial"/>
              <a:sym typeface="Arial"/>
            </a:endParaRPr>
          </a:p>
        </p:txBody>
      </p:sp>
      <p:sp>
        <p:nvSpPr>
          <p:cNvPr id="264" name="Google Shape;264;p21"/>
          <p:cNvSpPr/>
          <p:nvPr/>
        </p:nvSpPr>
        <p:spPr>
          <a:xfrm>
            <a:off x="3313871" y="107447"/>
            <a:ext cx="8153451" cy="863702"/>
          </a:xfrm>
          <a:prstGeom prst="rect">
            <a:avLst/>
          </a:prstGeom>
          <a:noFill/>
          <a:ln>
            <a:noFill/>
          </a:ln>
        </p:spPr>
        <p:txBody>
          <a:bodyPr anchorCtr="0" anchor="t" bIns="0" lIns="0" spcFirstLastPara="1" rIns="0" wrap="square" tIns="0">
            <a:noAutofit/>
          </a:bodyPr>
          <a:lstStyle/>
          <a:p>
            <a:pPr indent="0" lvl="0" marL="0" marR="0" rtl="0" algn="l">
              <a:lnSpc>
                <a:spcPct val="162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What are the total amounts spent and the durations of stay for each guest who has booked a property in Metroville, along with the street names of those properties?</a:t>
            </a:r>
            <a:endParaRPr sz="1400">
              <a:solidFill>
                <a:schemeClr val="dk1"/>
              </a:solidFill>
              <a:latin typeface="Arial"/>
              <a:ea typeface="Arial"/>
              <a:cs typeface="Arial"/>
              <a:sym typeface="Arial"/>
            </a:endParaRPr>
          </a:p>
        </p:txBody>
      </p:sp>
      <p:sp>
        <p:nvSpPr>
          <p:cNvPr id="265" name="Google Shape;265;p21"/>
          <p:cNvSpPr/>
          <p:nvPr/>
        </p:nvSpPr>
        <p:spPr>
          <a:xfrm>
            <a:off x="2609194" y="4866058"/>
            <a:ext cx="9576072" cy="1992182"/>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21"/>
          <p:cNvSpPr/>
          <p:nvPr/>
        </p:nvSpPr>
        <p:spPr>
          <a:xfrm>
            <a:off x="3095251" y="5071014"/>
            <a:ext cx="9593682" cy="25592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1440"/>
              <a:buFont typeface="Arial"/>
              <a:buNone/>
            </a:pPr>
            <a:r>
              <a:rPr b="1" i="1" lang="en-US" sz="1440">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67" name="Google Shape;267;p21"/>
          <p:cNvSpPr/>
          <p:nvPr/>
        </p:nvSpPr>
        <p:spPr>
          <a:xfrm>
            <a:off x="3095251" y="5531890"/>
            <a:ext cx="8437386" cy="1023682"/>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40"/>
              <a:buFont typeface="Arial"/>
              <a:buNone/>
            </a:pPr>
            <a:r>
              <a:rPr b="1" lang="en-US" sz="1440">
                <a:solidFill>
                  <a:srgbClr val="000000"/>
                </a:solidFill>
              </a:rPr>
              <a:t>This query is excellent for gaining insights into guest behavior in a specific city, Metroville. It provides information on the total amount spent, the duration of stay, and property location details. This aligns with your goal of gaining business insights and understanding user behavior.</a:t>
            </a:r>
            <a:endParaRPr b="1" sz="1800">
              <a:solidFill>
                <a:schemeClr val="dk1"/>
              </a:solidFill>
            </a:endParaRPr>
          </a:p>
        </p:txBody>
      </p:sp>
      <p:pic>
        <p:nvPicPr>
          <p:cNvPr id="268" name="Google Shape;268;p21"/>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22"/>
          <p:cNvSpPr/>
          <p:nvPr/>
        </p:nvSpPr>
        <p:spPr>
          <a:xfrm>
            <a:off x="0" y="362812"/>
            <a:ext cx="12188952" cy="50993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3188"/>
              <a:buFont typeface="Arial"/>
              <a:buNone/>
            </a:pPr>
            <a:r>
              <a:rPr lang="en-US" sz="3188">
                <a:solidFill>
                  <a:schemeClr val="dk1"/>
                </a:solidFill>
                <a:latin typeface="Arial"/>
                <a:ea typeface="Arial"/>
                <a:cs typeface="Arial"/>
                <a:sym typeface="Arial"/>
              </a:rPr>
              <a:t>Lessons Learned</a:t>
            </a:r>
            <a:endParaRPr sz="1800">
              <a:solidFill>
                <a:schemeClr val="dk1"/>
              </a:solidFill>
              <a:latin typeface="Arial"/>
              <a:ea typeface="Arial"/>
              <a:cs typeface="Arial"/>
              <a:sym typeface="Arial"/>
            </a:endParaRPr>
          </a:p>
        </p:txBody>
      </p:sp>
      <p:sp>
        <p:nvSpPr>
          <p:cNvPr id="275" name="Google Shape;275;p22"/>
          <p:cNvSpPr/>
          <p:nvPr/>
        </p:nvSpPr>
        <p:spPr>
          <a:xfrm>
            <a:off x="476131" y="1523619"/>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22"/>
          <p:cNvSpPr/>
          <p:nvPr/>
        </p:nvSpPr>
        <p:spPr>
          <a:xfrm>
            <a:off x="761810" y="1736807"/>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Data Integrity</a:t>
            </a:r>
            <a:endParaRPr b="1" i="1" sz="1800">
              <a:solidFill>
                <a:schemeClr val="dk1"/>
              </a:solidFill>
            </a:endParaRPr>
          </a:p>
        </p:txBody>
      </p:sp>
      <p:sp>
        <p:nvSpPr>
          <p:cNvPr id="277" name="Google Shape;277;p22"/>
          <p:cNvSpPr/>
          <p:nvPr/>
        </p:nvSpPr>
        <p:spPr>
          <a:xfrm>
            <a:off x="761810" y="2209486"/>
            <a:ext cx="2727839" cy="133316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The design ensures that data is consistent and accurate. For example, a reservation cannot exist without a guest and a listing.</a:t>
            </a:r>
            <a:endParaRPr sz="1800">
              <a:solidFill>
                <a:schemeClr val="dk1"/>
              </a:solidFill>
              <a:latin typeface="Arial"/>
              <a:ea typeface="Arial"/>
              <a:cs typeface="Arial"/>
              <a:sym typeface="Arial"/>
            </a:endParaRPr>
          </a:p>
        </p:txBody>
      </p:sp>
      <p:sp>
        <p:nvSpPr>
          <p:cNvPr id="278" name="Google Shape;278;p22"/>
          <p:cNvSpPr/>
          <p:nvPr/>
        </p:nvSpPr>
        <p:spPr>
          <a:xfrm>
            <a:off x="4285178" y="1523619"/>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22"/>
          <p:cNvSpPr/>
          <p:nvPr/>
        </p:nvSpPr>
        <p:spPr>
          <a:xfrm>
            <a:off x="4570857" y="1736807"/>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Flexibility</a:t>
            </a:r>
            <a:endParaRPr b="1" i="1" sz="1800">
              <a:solidFill>
                <a:schemeClr val="dk1"/>
              </a:solidFill>
            </a:endParaRPr>
          </a:p>
        </p:txBody>
      </p:sp>
      <p:sp>
        <p:nvSpPr>
          <p:cNvPr id="280" name="Google Shape;280;p22"/>
          <p:cNvSpPr/>
          <p:nvPr/>
        </p:nvSpPr>
        <p:spPr>
          <a:xfrm>
            <a:off x="4570857" y="2209486"/>
            <a:ext cx="3042923" cy="799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New attributes or entities can be added without major changes to the existing structure.</a:t>
            </a:r>
            <a:endParaRPr sz="1800">
              <a:solidFill>
                <a:schemeClr val="dk1"/>
              </a:solidFill>
              <a:latin typeface="Arial"/>
              <a:ea typeface="Arial"/>
              <a:cs typeface="Arial"/>
              <a:sym typeface="Arial"/>
            </a:endParaRPr>
          </a:p>
        </p:txBody>
      </p:sp>
      <p:sp>
        <p:nvSpPr>
          <p:cNvPr id="281" name="Google Shape;281;p22"/>
          <p:cNvSpPr/>
          <p:nvPr/>
        </p:nvSpPr>
        <p:spPr>
          <a:xfrm>
            <a:off x="8094226" y="1523619"/>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22"/>
          <p:cNvSpPr/>
          <p:nvPr/>
        </p:nvSpPr>
        <p:spPr>
          <a:xfrm>
            <a:off x="8379905" y="1736807"/>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User Experience</a:t>
            </a:r>
            <a:endParaRPr b="1" i="1" sz="1800">
              <a:solidFill>
                <a:schemeClr val="dk1"/>
              </a:solidFill>
            </a:endParaRPr>
          </a:p>
        </p:txBody>
      </p:sp>
      <p:sp>
        <p:nvSpPr>
          <p:cNvPr id="283" name="Google Shape;283;p22"/>
          <p:cNvSpPr/>
          <p:nvPr/>
        </p:nvSpPr>
        <p:spPr>
          <a:xfrm>
            <a:off x="8379905" y="2209486"/>
            <a:ext cx="2891475" cy="10665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By capturing feedback and ratings, the platform can offer better recommendations to future guests.</a:t>
            </a:r>
            <a:endParaRPr sz="1800">
              <a:solidFill>
                <a:schemeClr val="dk1"/>
              </a:solidFill>
              <a:latin typeface="Arial"/>
              <a:ea typeface="Arial"/>
              <a:cs typeface="Arial"/>
              <a:sym typeface="Arial"/>
            </a:endParaRPr>
          </a:p>
        </p:txBody>
      </p:sp>
      <p:sp>
        <p:nvSpPr>
          <p:cNvPr id="284" name="Google Shape;284;p22"/>
          <p:cNvSpPr/>
          <p:nvPr/>
        </p:nvSpPr>
        <p:spPr>
          <a:xfrm>
            <a:off x="476131" y="4047113"/>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22"/>
          <p:cNvSpPr/>
          <p:nvPr/>
        </p:nvSpPr>
        <p:spPr>
          <a:xfrm>
            <a:off x="761810" y="4260301"/>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Better Decision Making</a:t>
            </a:r>
            <a:endParaRPr b="1" i="1" sz="1800">
              <a:solidFill>
                <a:schemeClr val="dk1"/>
              </a:solidFill>
            </a:endParaRPr>
          </a:p>
        </p:txBody>
      </p:sp>
      <p:sp>
        <p:nvSpPr>
          <p:cNvPr id="286" name="Google Shape;286;p22"/>
          <p:cNvSpPr/>
          <p:nvPr/>
        </p:nvSpPr>
        <p:spPr>
          <a:xfrm>
            <a:off x="761810" y="4732980"/>
            <a:ext cx="2727839" cy="799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Integrated data enables advanced analysis for data-driven decision making.</a:t>
            </a:r>
            <a:endParaRPr sz="1800">
              <a:solidFill>
                <a:schemeClr val="dk1"/>
              </a:solidFill>
              <a:latin typeface="Arial"/>
              <a:ea typeface="Arial"/>
              <a:cs typeface="Arial"/>
              <a:sym typeface="Arial"/>
            </a:endParaRPr>
          </a:p>
        </p:txBody>
      </p:sp>
      <p:sp>
        <p:nvSpPr>
          <p:cNvPr id="287" name="Google Shape;287;p22"/>
          <p:cNvSpPr/>
          <p:nvPr/>
        </p:nvSpPr>
        <p:spPr>
          <a:xfrm>
            <a:off x="4285178" y="4047113"/>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22"/>
          <p:cNvSpPr/>
          <p:nvPr/>
        </p:nvSpPr>
        <p:spPr>
          <a:xfrm>
            <a:off x="4570857" y="4260301"/>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Business Insights</a:t>
            </a:r>
            <a:endParaRPr b="1" i="1" sz="1800">
              <a:solidFill>
                <a:schemeClr val="dk1"/>
              </a:solidFill>
            </a:endParaRPr>
          </a:p>
        </p:txBody>
      </p:sp>
      <p:sp>
        <p:nvSpPr>
          <p:cNvPr id="289" name="Google Shape;289;p22"/>
          <p:cNvSpPr/>
          <p:nvPr/>
        </p:nvSpPr>
        <p:spPr>
          <a:xfrm>
            <a:off x="4570858" y="4732980"/>
            <a:ext cx="2818988" cy="10665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Analyzing the feedback can provide insights into the most popular listings or areas of improvement.</a:t>
            </a:r>
            <a:endParaRPr sz="1800">
              <a:solidFill>
                <a:schemeClr val="dk1"/>
              </a:solidFill>
              <a:latin typeface="Arial"/>
              <a:ea typeface="Arial"/>
              <a:cs typeface="Arial"/>
              <a:sym typeface="Arial"/>
            </a:endParaRPr>
          </a:p>
        </p:txBody>
      </p:sp>
      <p:sp>
        <p:nvSpPr>
          <p:cNvPr id="290" name="Google Shape;290;p22"/>
          <p:cNvSpPr/>
          <p:nvPr/>
        </p:nvSpPr>
        <p:spPr>
          <a:xfrm>
            <a:off x="8094226" y="4047113"/>
            <a:ext cx="3618595" cy="2333042"/>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22"/>
          <p:cNvSpPr/>
          <p:nvPr/>
        </p:nvSpPr>
        <p:spPr>
          <a:xfrm>
            <a:off x="8379905" y="4260301"/>
            <a:ext cx="3456711" cy="326269"/>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FFFFFF"/>
              </a:buClr>
              <a:buSzPts val="2040"/>
              <a:buFont typeface="Arial"/>
              <a:buNone/>
            </a:pPr>
            <a:r>
              <a:rPr b="1" i="1" lang="en-US" sz="2040">
                <a:solidFill>
                  <a:schemeClr val="dk1"/>
                </a:solidFill>
              </a:rPr>
              <a:t>Operational Efficiency</a:t>
            </a:r>
            <a:endParaRPr b="1" i="1" sz="1800">
              <a:solidFill>
                <a:schemeClr val="dk1"/>
              </a:solidFill>
            </a:endParaRPr>
          </a:p>
        </p:txBody>
      </p:sp>
      <p:sp>
        <p:nvSpPr>
          <p:cNvPr id="292" name="Google Shape;292;p22"/>
          <p:cNvSpPr/>
          <p:nvPr/>
        </p:nvSpPr>
        <p:spPr>
          <a:xfrm>
            <a:off x="8379905" y="4732980"/>
            <a:ext cx="2891475" cy="10665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1500"/>
              <a:buFont typeface="Arial"/>
              <a:buNone/>
            </a:pPr>
            <a:r>
              <a:rPr lang="en-US" sz="1500">
                <a:solidFill>
                  <a:schemeClr val="dk1"/>
                </a:solidFill>
                <a:latin typeface="Arial"/>
                <a:ea typeface="Arial"/>
                <a:cs typeface="Arial"/>
                <a:sym typeface="Arial"/>
              </a:rPr>
              <a:t>With clear relationships and attributes, operations like booking, payment, and feedback can be streamlined. </a:t>
            </a:r>
            <a:endParaRPr sz="1800">
              <a:solidFill>
                <a:schemeClr val="dk1"/>
              </a:solidFill>
              <a:latin typeface="Arial"/>
              <a:ea typeface="Arial"/>
              <a:cs typeface="Arial"/>
              <a:sym typeface="Arial"/>
            </a:endParaRPr>
          </a:p>
        </p:txBody>
      </p:sp>
      <p:pic>
        <p:nvPicPr>
          <p:cNvPr id="293" name="Google Shape;293;p22"/>
          <p:cNvPicPr preferRelativeResize="0"/>
          <p:nvPr/>
        </p:nvPicPr>
        <p:blipFill rotWithShape="1">
          <a:blip r:embed="rId3">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8" name="Shape 298"/>
        <p:cNvGrpSpPr/>
        <p:nvPr/>
      </p:nvGrpSpPr>
      <p:grpSpPr>
        <a:xfrm>
          <a:off x="0" y="0"/>
          <a:ext cx="0" cy="0"/>
          <a:chOff x="0" y="0"/>
          <a:chExt cx="0" cy="0"/>
        </a:xfrm>
      </p:grpSpPr>
      <p:sp>
        <p:nvSpPr>
          <p:cNvPr id="299" name="Google Shape;299;p23"/>
          <p:cNvSpPr/>
          <p:nvPr/>
        </p:nvSpPr>
        <p:spPr>
          <a:xfrm>
            <a:off x="476131" y="476131"/>
            <a:ext cx="4279465" cy="591354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preencoded.png" id="300" name="Google Shape;300;p23"/>
          <p:cNvPicPr preferRelativeResize="0"/>
          <p:nvPr/>
        </p:nvPicPr>
        <p:blipFill rotWithShape="1">
          <a:blip r:embed="rId3">
            <a:alphaModFix/>
          </a:blip>
          <a:srcRect b="0" l="25850" r="25851" t="0"/>
          <a:stretch/>
        </p:blipFill>
        <p:spPr>
          <a:xfrm>
            <a:off x="476131" y="476131"/>
            <a:ext cx="4279465" cy="5913546"/>
          </a:xfrm>
          <a:prstGeom prst="rect">
            <a:avLst/>
          </a:prstGeom>
          <a:noFill/>
          <a:ln>
            <a:noFill/>
          </a:ln>
        </p:spPr>
      </p:pic>
      <p:sp>
        <p:nvSpPr>
          <p:cNvPr id="301" name="Google Shape;301;p23"/>
          <p:cNvSpPr/>
          <p:nvPr/>
        </p:nvSpPr>
        <p:spPr>
          <a:xfrm>
            <a:off x="4953666" y="1977071"/>
            <a:ext cx="7018200" cy="510000"/>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3188"/>
              <a:buFont typeface="Montserrat"/>
              <a:buNone/>
            </a:pPr>
            <a:r>
              <a:rPr b="1" lang="en-US" sz="3188">
                <a:solidFill>
                  <a:srgbClr val="FFFFFF"/>
                </a:solidFill>
                <a:latin typeface="Montserrat"/>
                <a:ea typeface="Montserrat"/>
                <a:cs typeface="Montserrat"/>
                <a:sym typeface="Montserrat"/>
              </a:rPr>
              <a:t>Conclusion</a:t>
            </a:r>
            <a:endParaRPr b="1" sz="1800">
              <a:solidFill>
                <a:schemeClr val="dk1"/>
              </a:solidFill>
            </a:endParaRPr>
          </a:p>
        </p:txBody>
      </p:sp>
      <p:sp>
        <p:nvSpPr>
          <p:cNvPr id="302" name="Google Shape;302;p23"/>
          <p:cNvSpPr/>
          <p:nvPr/>
        </p:nvSpPr>
        <p:spPr>
          <a:xfrm>
            <a:off x="4953691" y="3182027"/>
            <a:ext cx="7018200" cy="10236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1440"/>
              <a:buFont typeface="Montserrat"/>
              <a:buNone/>
            </a:pPr>
            <a:r>
              <a:rPr b="1" lang="en-US" sz="1440">
                <a:solidFill>
                  <a:srgbClr val="FFFFFF"/>
                </a:solidFill>
                <a:latin typeface="Montserrat"/>
                <a:ea typeface="Montserrat"/>
                <a:cs typeface="Montserrat"/>
                <a:sym typeface="Montserrat"/>
              </a:rPr>
              <a:t>T</a:t>
            </a:r>
            <a:r>
              <a:rPr b="1" lang="en-US" sz="1440">
                <a:solidFill>
                  <a:srgbClr val="FFFFFF"/>
                </a:solidFill>
                <a:latin typeface="Montserrat"/>
                <a:ea typeface="Montserrat"/>
                <a:cs typeface="Montserrat"/>
                <a:sym typeface="Montserrat"/>
              </a:rPr>
              <a:t>his design provides a comprehensive structure for a property booking platform, ensuring data integrity, flexibility, and enhanced user experience. It lays a strong foundation for building a robust and scalable system.</a:t>
            </a:r>
            <a:endParaRPr sz="1800">
              <a:solidFill>
                <a:schemeClr val="dk1"/>
              </a:solidFill>
              <a:latin typeface="Arial"/>
              <a:ea typeface="Arial"/>
              <a:cs typeface="Arial"/>
              <a:sym typeface="Arial"/>
            </a:endParaRPr>
          </a:p>
        </p:txBody>
      </p:sp>
      <p:pic>
        <p:nvPicPr>
          <p:cNvPr id="303" name="Google Shape;303;p23"/>
          <p:cNvPicPr preferRelativeResize="0"/>
          <p:nvPr/>
        </p:nvPicPr>
        <p:blipFill rotWithShape="1">
          <a:blip r:embed="rId4">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0" name="Shape 30"/>
        <p:cNvGrpSpPr/>
        <p:nvPr/>
      </p:nvGrpSpPr>
      <p:grpSpPr>
        <a:xfrm>
          <a:off x="0" y="0"/>
          <a:ext cx="0" cy="0"/>
          <a:chOff x="0" y="0"/>
          <a:chExt cx="0" cy="0"/>
        </a:xfrm>
      </p:grpSpPr>
      <p:sp>
        <p:nvSpPr>
          <p:cNvPr id="31" name="Google Shape;31;p3"/>
          <p:cNvSpPr/>
          <p:nvPr/>
        </p:nvSpPr>
        <p:spPr>
          <a:xfrm>
            <a:off x="0" y="393046"/>
            <a:ext cx="12188952" cy="374239"/>
          </a:xfrm>
          <a:prstGeom prst="rect">
            <a:avLst/>
          </a:prstGeom>
          <a:noFill/>
          <a:ln>
            <a:noFill/>
          </a:ln>
        </p:spPr>
        <p:txBody>
          <a:bodyPr anchorCtr="0" anchor="t" bIns="0" lIns="0" spcFirstLastPara="1" rIns="0" wrap="square" tIns="0">
            <a:noAutofit/>
          </a:bodyPr>
          <a:lstStyle/>
          <a:p>
            <a:pPr indent="0" lvl="0" marL="0" marR="0" rtl="0" algn="ctr">
              <a:lnSpc>
                <a:spcPct val="122833"/>
              </a:lnSpc>
              <a:spcBef>
                <a:spcPts val="0"/>
              </a:spcBef>
              <a:spcAft>
                <a:spcPts val="0"/>
              </a:spcAft>
              <a:buClr>
                <a:srgbClr val="2A2921"/>
              </a:buClr>
              <a:buSzPts val="2400"/>
              <a:buFont typeface="Arial"/>
              <a:buNone/>
            </a:pPr>
            <a:r>
              <a:rPr b="1" lang="en-US" sz="2400">
                <a:solidFill>
                  <a:srgbClr val="2A2921"/>
                </a:solidFill>
                <a:latin typeface="Arial"/>
                <a:ea typeface="Arial"/>
                <a:cs typeface="Arial"/>
                <a:sym typeface="Arial"/>
              </a:rPr>
              <a:t>How the proposed Database will address the problem</a:t>
            </a:r>
            <a:endParaRPr sz="2400">
              <a:solidFill>
                <a:schemeClr val="dk1"/>
              </a:solidFill>
              <a:latin typeface="Arial"/>
              <a:ea typeface="Arial"/>
              <a:cs typeface="Arial"/>
              <a:sym typeface="Arial"/>
            </a:endParaRPr>
          </a:p>
        </p:txBody>
      </p:sp>
      <p:sp>
        <p:nvSpPr>
          <p:cNvPr id="32" name="Google Shape;32;p3"/>
          <p:cNvSpPr/>
          <p:nvPr/>
        </p:nvSpPr>
        <p:spPr>
          <a:xfrm>
            <a:off x="476131" y="1456961"/>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3"/>
          <p:cNvSpPr/>
          <p:nvPr/>
        </p:nvSpPr>
        <p:spPr>
          <a:xfrm>
            <a:off x="761810" y="1677409"/>
            <a:ext cx="3231692" cy="425423"/>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2A2921"/>
              </a:buClr>
              <a:buSzPts val="1836"/>
              <a:buFont typeface="Arial"/>
              <a:buNone/>
            </a:pPr>
            <a:r>
              <a:rPr b="1" i="1" lang="en-US" sz="1836">
                <a:solidFill>
                  <a:srgbClr val="2A2921"/>
                </a:solidFill>
              </a:rPr>
              <a:t>Property Recommendations</a:t>
            </a:r>
            <a:endParaRPr b="1" i="1" sz="1800">
              <a:solidFill>
                <a:schemeClr val="dk1"/>
              </a:solidFill>
            </a:endParaRPr>
          </a:p>
        </p:txBody>
      </p:sp>
      <p:sp>
        <p:nvSpPr>
          <p:cNvPr id="34" name="Google Shape;34;p3"/>
          <p:cNvSpPr/>
          <p:nvPr/>
        </p:nvSpPr>
        <p:spPr>
          <a:xfrm>
            <a:off x="761810" y="2293284"/>
            <a:ext cx="3119725" cy="1303052"/>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By collecting visitor preferences and feedback, the platform may provide customized property recommendations, boosting the user experience. </a:t>
            </a:r>
            <a:endParaRPr sz="1800">
              <a:solidFill>
                <a:schemeClr val="dk1"/>
              </a:solidFill>
              <a:latin typeface="Arial"/>
              <a:ea typeface="Arial"/>
              <a:cs typeface="Arial"/>
              <a:sym typeface="Arial"/>
            </a:endParaRPr>
          </a:p>
        </p:txBody>
      </p:sp>
      <p:sp>
        <p:nvSpPr>
          <p:cNvPr id="35" name="Google Shape;35;p3"/>
          <p:cNvSpPr/>
          <p:nvPr/>
        </p:nvSpPr>
        <p:spPr>
          <a:xfrm>
            <a:off x="4285178" y="1456961"/>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3"/>
          <p:cNvSpPr/>
          <p:nvPr/>
        </p:nvSpPr>
        <p:spPr>
          <a:xfrm>
            <a:off x="4570857" y="1677409"/>
            <a:ext cx="3173551" cy="293654"/>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000000"/>
              </a:buClr>
              <a:buSzPts val="1836"/>
              <a:buFont typeface="Arial"/>
              <a:buNone/>
            </a:pPr>
            <a:r>
              <a:rPr b="1" i="1" lang="en-US" sz="1836">
                <a:solidFill>
                  <a:srgbClr val="000000"/>
                </a:solidFill>
              </a:rPr>
              <a:t>Transparency and trust</a:t>
            </a:r>
            <a:endParaRPr b="1" i="1" sz="1800">
              <a:solidFill>
                <a:schemeClr val="dk1"/>
              </a:solidFill>
            </a:endParaRPr>
          </a:p>
        </p:txBody>
      </p:sp>
      <p:sp>
        <p:nvSpPr>
          <p:cNvPr id="37" name="Google Shape;37;p3"/>
          <p:cNvSpPr/>
          <p:nvPr/>
        </p:nvSpPr>
        <p:spPr>
          <a:xfrm>
            <a:off x="4570858" y="2291476"/>
            <a:ext cx="2856310" cy="47994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The feedback and rating system will encourage trust.</a:t>
            </a:r>
            <a:endParaRPr sz="1800">
              <a:solidFill>
                <a:schemeClr val="dk1"/>
              </a:solidFill>
              <a:latin typeface="Arial"/>
              <a:ea typeface="Arial"/>
              <a:cs typeface="Arial"/>
              <a:sym typeface="Arial"/>
            </a:endParaRPr>
          </a:p>
        </p:txBody>
      </p:sp>
      <p:sp>
        <p:nvSpPr>
          <p:cNvPr id="38" name="Google Shape;38;p3"/>
          <p:cNvSpPr/>
          <p:nvPr/>
        </p:nvSpPr>
        <p:spPr>
          <a:xfrm>
            <a:off x="8094226" y="1456961"/>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3"/>
          <p:cNvSpPr/>
          <p:nvPr/>
        </p:nvSpPr>
        <p:spPr>
          <a:xfrm>
            <a:off x="8379905" y="1677409"/>
            <a:ext cx="3456711" cy="293654"/>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2A2921"/>
              </a:buClr>
              <a:buSzPts val="1836"/>
              <a:buFont typeface="Arial"/>
              <a:buNone/>
            </a:pPr>
            <a:r>
              <a:rPr b="1" i="1" lang="en-US" sz="1836">
                <a:solidFill>
                  <a:srgbClr val="2A2921"/>
                </a:solidFill>
              </a:rPr>
              <a:t>Loyalty Programs</a:t>
            </a:r>
            <a:endParaRPr b="1" i="1" sz="1800">
              <a:solidFill>
                <a:schemeClr val="dk1"/>
              </a:solidFill>
            </a:endParaRPr>
          </a:p>
        </p:txBody>
      </p:sp>
      <p:sp>
        <p:nvSpPr>
          <p:cNvPr id="40" name="Google Shape;40;p3"/>
          <p:cNvSpPr/>
          <p:nvPr/>
        </p:nvSpPr>
        <p:spPr>
          <a:xfrm>
            <a:off x="8379906" y="2252492"/>
            <a:ext cx="2900804" cy="55790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Loyalty programs provide discounts or rewards to repeat users.</a:t>
            </a:r>
            <a:endParaRPr sz="1800">
              <a:solidFill>
                <a:schemeClr val="dk1"/>
              </a:solidFill>
              <a:latin typeface="Arial"/>
              <a:ea typeface="Arial"/>
              <a:cs typeface="Arial"/>
              <a:sym typeface="Arial"/>
            </a:endParaRPr>
          </a:p>
        </p:txBody>
      </p:sp>
      <p:sp>
        <p:nvSpPr>
          <p:cNvPr id="41" name="Google Shape;41;p3"/>
          <p:cNvSpPr/>
          <p:nvPr/>
        </p:nvSpPr>
        <p:spPr>
          <a:xfrm>
            <a:off x="476131" y="4013784"/>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3"/>
          <p:cNvSpPr/>
          <p:nvPr/>
        </p:nvSpPr>
        <p:spPr>
          <a:xfrm>
            <a:off x="761810" y="4234232"/>
            <a:ext cx="3456711" cy="293654"/>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2A2921"/>
              </a:buClr>
              <a:buSzPts val="1836"/>
              <a:buFont typeface="Arial"/>
              <a:buNone/>
            </a:pPr>
            <a:r>
              <a:rPr b="1" i="1" lang="en-US" sz="1836">
                <a:solidFill>
                  <a:srgbClr val="2A2921"/>
                </a:solidFill>
              </a:rPr>
              <a:t>Super host Recognition</a:t>
            </a:r>
            <a:endParaRPr b="1" i="1" sz="1800">
              <a:solidFill>
                <a:schemeClr val="dk1"/>
              </a:solidFill>
            </a:endParaRPr>
          </a:p>
        </p:txBody>
      </p:sp>
      <p:sp>
        <p:nvSpPr>
          <p:cNvPr id="43" name="Google Shape;43;p3"/>
          <p:cNvSpPr/>
          <p:nvPr/>
        </p:nvSpPr>
        <p:spPr>
          <a:xfrm>
            <a:off x="761811" y="4659655"/>
            <a:ext cx="3045080" cy="95988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Recognize and reward top-performing hosts, encouraging them to keep up their high standards. </a:t>
            </a:r>
            <a:endParaRPr sz="1800">
              <a:solidFill>
                <a:schemeClr val="dk1"/>
              </a:solidFill>
              <a:latin typeface="Arial"/>
              <a:ea typeface="Arial"/>
              <a:cs typeface="Arial"/>
              <a:sym typeface="Arial"/>
            </a:endParaRPr>
          </a:p>
        </p:txBody>
      </p:sp>
      <p:sp>
        <p:nvSpPr>
          <p:cNvPr id="44" name="Google Shape;44;p3"/>
          <p:cNvSpPr/>
          <p:nvPr/>
        </p:nvSpPr>
        <p:spPr>
          <a:xfrm>
            <a:off x="4285178" y="4013784"/>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3"/>
          <p:cNvSpPr/>
          <p:nvPr/>
        </p:nvSpPr>
        <p:spPr>
          <a:xfrm>
            <a:off x="4570857" y="4234232"/>
            <a:ext cx="3456711" cy="293654"/>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000000"/>
              </a:buClr>
              <a:buSzPts val="1836"/>
              <a:buFont typeface="Arial"/>
              <a:buNone/>
            </a:pPr>
            <a:r>
              <a:rPr b="1" i="1" lang="en-US" sz="1836">
                <a:solidFill>
                  <a:srgbClr val="000000"/>
                </a:solidFill>
              </a:rPr>
              <a:t>Dynamic Pricing</a:t>
            </a:r>
            <a:endParaRPr b="1" i="1" sz="1800">
              <a:solidFill>
                <a:schemeClr val="dk1"/>
              </a:solidFill>
            </a:endParaRPr>
          </a:p>
        </p:txBody>
      </p:sp>
      <p:sp>
        <p:nvSpPr>
          <p:cNvPr id="46" name="Google Shape;46;p3"/>
          <p:cNvSpPr/>
          <p:nvPr/>
        </p:nvSpPr>
        <p:spPr>
          <a:xfrm>
            <a:off x="4570858" y="4659655"/>
            <a:ext cx="3033592" cy="119985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The PricePerNight attribute can be changed based on occupancy rate, allowing hosts to create revenue-maximizing dynamic pricing methods. </a:t>
            </a:r>
            <a:endParaRPr sz="1800">
              <a:solidFill>
                <a:schemeClr val="dk1"/>
              </a:solidFill>
              <a:latin typeface="Arial"/>
              <a:ea typeface="Arial"/>
              <a:cs typeface="Arial"/>
              <a:sym typeface="Arial"/>
            </a:endParaRPr>
          </a:p>
        </p:txBody>
      </p:sp>
      <p:sp>
        <p:nvSpPr>
          <p:cNvPr id="47" name="Google Shape;47;p3"/>
          <p:cNvSpPr/>
          <p:nvPr/>
        </p:nvSpPr>
        <p:spPr>
          <a:xfrm>
            <a:off x="8094226" y="4013784"/>
            <a:ext cx="3618595" cy="2366371"/>
          </a:xfrm>
          <a:prstGeom prst="rect">
            <a:avLst/>
          </a:prstGeom>
          <a:noFill/>
          <a:ln cap="flat" cmpd="sng" w="25400">
            <a:solidFill>
              <a:srgbClr val="62A8B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3"/>
          <p:cNvSpPr/>
          <p:nvPr/>
        </p:nvSpPr>
        <p:spPr>
          <a:xfrm>
            <a:off x="8379905" y="4234232"/>
            <a:ext cx="3456711" cy="293654"/>
          </a:xfrm>
          <a:prstGeom prst="rect">
            <a:avLst/>
          </a:prstGeom>
          <a:noFill/>
          <a:ln>
            <a:noFill/>
          </a:ln>
        </p:spPr>
        <p:txBody>
          <a:bodyPr anchorCtr="0" anchor="t" bIns="0" lIns="0" spcFirstLastPara="1" rIns="0" wrap="square" tIns="0">
            <a:noAutofit/>
          </a:bodyPr>
          <a:lstStyle/>
          <a:p>
            <a:pPr indent="0" lvl="0" marL="0" marR="0" rtl="0" algn="l">
              <a:lnSpc>
                <a:spcPct val="125980"/>
              </a:lnSpc>
              <a:spcBef>
                <a:spcPts val="0"/>
              </a:spcBef>
              <a:spcAft>
                <a:spcPts val="0"/>
              </a:spcAft>
              <a:buClr>
                <a:srgbClr val="000000"/>
              </a:buClr>
              <a:buSzPts val="1836"/>
              <a:buFont typeface="Arial"/>
              <a:buNone/>
            </a:pPr>
            <a:r>
              <a:rPr b="1" i="1" lang="en-US" sz="1836">
                <a:solidFill>
                  <a:srgbClr val="000000"/>
                </a:solidFill>
              </a:rPr>
              <a:t>Secure Transactions</a:t>
            </a:r>
            <a:endParaRPr b="1" i="1" sz="1800">
              <a:solidFill>
                <a:schemeClr val="dk1"/>
              </a:solidFill>
            </a:endParaRPr>
          </a:p>
        </p:txBody>
      </p:sp>
      <p:sp>
        <p:nvSpPr>
          <p:cNvPr id="49" name="Google Shape;49;p3"/>
          <p:cNvSpPr/>
          <p:nvPr/>
        </p:nvSpPr>
        <p:spPr>
          <a:xfrm>
            <a:off x="8379905" y="4659655"/>
            <a:ext cx="2966119" cy="95988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350"/>
              <a:buFont typeface="Arial"/>
              <a:buNone/>
            </a:pPr>
            <a:r>
              <a:rPr lang="en-US" sz="1350">
                <a:solidFill>
                  <a:srgbClr val="000000"/>
                </a:solidFill>
                <a:latin typeface="Arial"/>
                <a:ea typeface="Arial"/>
                <a:cs typeface="Arial"/>
                <a:sym typeface="Arial"/>
              </a:rPr>
              <a:t>Payment entity makes certain that all transactions are recorded, resulting in a secure and transparent payment process</a:t>
            </a:r>
            <a:endParaRPr sz="1800">
              <a:solidFill>
                <a:schemeClr val="dk1"/>
              </a:solidFill>
              <a:latin typeface="Arial"/>
              <a:ea typeface="Arial"/>
              <a:cs typeface="Arial"/>
              <a:sym typeface="Arial"/>
            </a:endParaRPr>
          </a:p>
        </p:txBody>
      </p:sp>
      <p:pic>
        <p:nvPicPr>
          <p:cNvPr id="50" name="Google Shape;50;p3"/>
          <p:cNvPicPr preferRelativeResize="0"/>
          <p:nvPr/>
        </p:nvPicPr>
        <p:blipFill rotWithShape="1">
          <a:blip r:embed="rId3">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sp>
        <p:nvSpPr>
          <p:cNvPr id="56" name="Google Shape;56;p4"/>
          <p:cNvSpPr/>
          <p:nvPr/>
        </p:nvSpPr>
        <p:spPr>
          <a:xfrm>
            <a:off x="1500" y="380112"/>
            <a:ext cx="12189000" cy="510000"/>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3188"/>
              <a:buFont typeface="Arial"/>
              <a:buNone/>
            </a:pPr>
            <a:r>
              <a:rPr b="1" lang="en-US" sz="3188">
                <a:solidFill>
                  <a:srgbClr val="2A2921"/>
                </a:solidFill>
              </a:rPr>
              <a:t>Key Entities</a:t>
            </a:r>
            <a:endParaRPr b="1" sz="1800">
              <a:solidFill>
                <a:schemeClr val="dk1"/>
              </a:solidFill>
            </a:endParaRPr>
          </a:p>
        </p:txBody>
      </p:sp>
      <p:pic>
        <p:nvPicPr>
          <p:cNvPr descr="preencoded.png" id="57" name="Google Shape;57;p4"/>
          <p:cNvPicPr preferRelativeResize="0"/>
          <p:nvPr/>
        </p:nvPicPr>
        <p:blipFill rotWithShape="1">
          <a:blip r:embed="rId3">
            <a:alphaModFix/>
          </a:blip>
          <a:srcRect b="0" l="0" r="0" t="0"/>
          <a:stretch/>
        </p:blipFill>
        <p:spPr>
          <a:xfrm>
            <a:off x="1704553" y="1608170"/>
            <a:ext cx="971307" cy="1018920"/>
          </a:xfrm>
          <a:prstGeom prst="rect">
            <a:avLst/>
          </a:prstGeom>
          <a:noFill/>
          <a:ln>
            <a:noFill/>
          </a:ln>
        </p:spPr>
      </p:pic>
      <p:sp>
        <p:nvSpPr>
          <p:cNvPr id="58" name="Google Shape;58;p4"/>
          <p:cNvSpPr/>
          <p:nvPr/>
        </p:nvSpPr>
        <p:spPr>
          <a:xfrm>
            <a:off x="488034" y="2704682"/>
            <a:ext cx="3404400" cy="230400"/>
          </a:xfrm>
          <a:prstGeom prst="rect">
            <a:avLst/>
          </a:prstGeom>
          <a:noFill/>
          <a:ln>
            <a:noFill/>
          </a:ln>
        </p:spPr>
        <p:txBody>
          <a:bodyPr anchorCtr="0" anchor="t" bIns="0" lIns="0" spcFirstLastPara="1" rIns="0" wrap="square" tIns="0">
            <a:noAutofit/>
          </a:bodyPr>
          <a:lstStyle/>
          <a:p>
            <a:pPr indent="0" lvl="0" marL="0" marR="0" rtl="0" algn="ctr">
              <a:lnSpc>
                <a:spcPct val="113375"/>
              </a:lnSpc>
              <a:spcBef>
                <a:spcPts val="0"/>
              </a:spcBef>
              <a:spcAft>
                <a:spcPts val="0"/>
              </a:spcAft>
              <a:buClr>
                <a:srgbClr val="2A2921"/>
              </a:buClr>
              <a:buSzPts val="1600"/>
              <a:buFont typeface="Arial"/>
              <a:buNone/>
            </a:pPr>
            <a:r>
              <a:rPr b="1" lang="en-US" sz="1600">
                <a:solidFill>
                  <a:srgbClr val="2A2921"/>
                </a:solidFill>
              </a:rPr>
              <a:t>Users</a:t>
            </a:r>
            <a:endParaRPr b="1" sz="1600">
              <a:solidFill>
                <a:schemeClr val="dk1"/>
              </a:solidFill>
            </a:endParaRPr>
          </a:p>
        </p:txBody>
      </p:sp>
      <p:sp>
        <p:nvSpPr>
          <p:cNvPr id="59" name="Google Shape;59;p4"/>
          <p:cNvSpPr/>
          <p:nvPr/>
        </p:nvSpPr>
        <p:spPr>
          <a:xfrm>
            <a:off x="488034" y="3061506"/>
            <a:ext cx="3404400" cy="721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5A5A4C"/>
              </a:buClr>
              <a:buSzPts val="1400"/>
              <a:buFont typeface="Arial"/>
              <a:buNone/>
            </a:pPr>
            <a:r>
              <a:rPr lang="en-US" sz="1800">
                <a:solidFill>
                  <a:schemeClr val="dk1"/>
                </a:solidFill>
                <a:latin typeface="Arial"/>
                <a:ea typeface="Arial"/>
                <a:cs typeface="Arial"/>
                <a:sym typeface="Arial"/>
              </a:rPr>
              <a:t>The app has different types of users like Guest, Hosts etc. with different privileges.</a:t>
            </a:r>
            <a:endParaRPr sz="1800">
              <a:solidFill>
                <a:schemeClr val="dk1"/>
              </a:solidFill>
              <a:latin typeface="Arial"/>
              <a:ea typeface="Arial"/>
              <a:cs typeface="Arial"/>
              <a:sym typeface="Arial"/>
            </a:endParaRPr>
          </a:p>
        </p:txBody>
      </p:sp>
      <p:pic>
        <p:nvPicPr>
          <p:cNvPr descr="preencoded.png" id="60" name="Google Shape;60;p4"/>
          <p:cNvPicPr preferRelativeResize="0"/>
          <p:nvPr/>
        </p:nvPicPr>
        <p:blipFill rotWithShape="1">
          <a:blip r:embed="rId4">
            <a:alphaModFix/>
          </a:blip>
          <a:srcRect b="0" l="0" r="0" t="0"/>
          <a:stretch/>
        </p:blipFill>
        <p:spPr>
          <a:xfrm>
            <a:off x="5604058" y="1608176"/>
            <a:ext cx="980830" cy="666583"/>
          </a:xfrm>
          <a:prstGeom prst="rect">
            <a:avLst/>
          </a:prstGeom>
          <a:noFill/>
          <a:ln>
            <a:noFill/>
          </a:ln>
        </p:spPr>
      </p:pic>
      <p:sp>
        <p:nvSpPr>
          <p:cNvPr id="61" name="Google Shape;61;p4"/>
          <p:cNvSpPr/>
          <p:nvPr/>
        </p:nvSpPr>
        <p:spPr>
          <a:xfrm>
            <a:off x="4329447" y="2704682"/>
            <a:ext cx="3530100" cy="230400"/>
          </a:xfrm>
          <a:prstGeom prst="rect">
            <a:avLst/>
          </a:prstGeom>
          <a:noFill/>
          <a:ln>
            <a:noFill/>
          </a:ln>
        </p:spPr>
        <p:txBody>
          <a:bodyPr anchorCtr="0" anchor="t" bIns="0" lIns="0" spcFirstLastPara="1" rIns="0" wrap="square" tIns="0">
            <a:noAutofit/>
          </a:bodyPr>
          <a:lstStyle/>
          <a:p>
            <a:pPr indent="0" lvl="0" marL="0" marR="0" rtl="0" algn="ctr">
              <a:lnSpc>
                <a:spcPct val="113375"/>
              </a:lnSpc>
              <a:spcBef>
                <a:spcPts val="0"/>
              </a:spcBef>
              <a:spcAft>
                <a:spcPts val="0"/>
              </a:spcAft>
              <a:buClr>
                <a:srgbClr val="2A2921"/>
              </a:buClr>
              <a:buSzPts val="1600"/>
              <a:buFont typeface="Arial"/>
              <a:buNone/>
            </a:pPr>
            <a:r>
              <a:rPr b="1" lang="en-US" sz="1600">
                <a:solidFill>
                  <a:srgbClr val="2A2921"/>
                </a:solidFill>
              </a:rPr>
              <a:t>Listings/Properties</a:t>
            </a:r>
            <a:endParaRPr b="1" sz="1600">
              <a:solidFill>
                <a:schemeClr val="dk1"/>
              </a:solidFill>
            </a:endParaRPr>
          </a:p>
        </p:txBody>
      </p:sp>
      <p:sp>
        <p:nvSpPr>
          <p:cNvPr id="62" name="Google Shape;62;p4"/>
          <p:cNvSpPr/>
          <p:nvPr/>
        </p:nvSpPr>
        <p:spPr>
          <a:xfrm>
            <a:off x="4329459" y="3102268"/>
            <a:ext cx="3530100" cy="639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5A5A4C"/>
              </a:buClr>
              <a:buSzPts val="1400"/>
              <a:buFont typeface="Arial"/>
              <a:buNone/>
            </a:pPr>
            <a:r>
              <a:rPr lang="en-US" sz="1800">
                <a:solidFill>
                  <a:schemeClr val="dk1"/>
                </a:solidFill>
                <a:latin typeface="Arial"/>
                <a:ea typeface="Arial"/>
                <a:cs typeface="Arial"/>
                <a:sym typeface="Arial"/>
              </a:rPr>
              <a:t>Listings are created by Hosts to showcase their services. It contains title, description, photos, price etc.</a:t>
            </a:r>
            <a:endParaRPr sz="1800">
              <a:solidFill>
                <a:schemeClr val="dk1"/>
              </a:solidFill>
              <a:latin typeface="Arial"/>
              <a:ea typeface="Arial"/>
              <a:cs typeface="Arial"/>
              <a:sym typeface="Arial"/>
            </a:endParaRPr>
          </a:p>
        </p:txBody>
      </p:sp>
      <p:pic>
        <p:nvPicPr>
          <p:cNvPr descr="preencoded.png" id="63" name="Google Shape;63;p4"/>
          <p:cNvPicPr preferRelativeResize="0"/>
          <p:nvPr/>
        </p:nvPicPr>
        <p:blipFill rotWithShape="1">
          <a:blip r:embed="rId5">
            <a:alphaModFix/>
          </a:blip>
          <a:srcRect b="0" l="0" r="0" t="0"/>
          <a:stretch/>
        </p:blipFill>
        <p:spPr>
          <a:xfrm>
            <a:off x="9763730" y="1617698"/>
            <a:ext cx="742764" cy="647538"/>
          </a:xfrm>
          <a:prstGeom prst="rect">
            <a:avLst/>
          </a:prstGeom>
          <a:noFill/>
          <a:ln>
            <a:noFill/>
          </a:ln>
        </p:spPr>
      </p:pic>
      <p:sp>
        <p:nvSpPr>
          <p:cNvPr id="64" name="Google Shape;64;p4"/>
          <p:cNvSpPr/>
          <p:nvPr/>
        </p:nvSpPr>
        <p:spPr>
          <a:xfrm>
            <a:off x="8147134" y="2704682"/>
            <a:ext cx="3687300" cy="230400"/>
          </a:xfrm>
          <a:prstGeom prst="rect">
            <a:avLst/>
          </a:prstGeom>
          <a:noFill/>
          <a:ln>
            <a:noFill/>
          </a:ln>
        </p:spPr>
        <p:txBody>
          <a:bodyPr anchorCtr="0" anchor="t" bIns="0" lIns="0" spcFirstLastPara="1" rIns="0" wrap="square" tIns="0">
            <a:noAutofit/>
          </a:bodyPr>
          <a:lstStyle/>
          <a:p>
            <a:pPr indent="0" lvl="0" marL="0" marR="0" rtl="0" algn="ctr">
              <a:lnSpc>
                <a:spcPct val="100777"/>
              </a:lnSpc>
              <a:spcBef>
                <a:spcPts val="0"/>
              </a:spcBef>
              <a:spcAft>
                <a:spcPts val="0"/>
              </a:spcAft>
              <a:buClr>
                <a:srgbClr val="2A2921"/>
              </a:buClr>
              <a:buSzPts val="1800"/>
              <a:buFont typeface="Arial"/>
              <a:buNone/>
            </a:pPr>
            <a:r>
              <a:rPr b="1" lang="en-US" sz="1800">
                <a:solidFill>
                  <a:srgbClr val="2A2921"/>
                </a:solidFill>
              </a:rPr>
              <a:t>Reservations</a:t>
            </a:r>
            <a:endParaRPr b="1" sz="1800">
              <a:solidFill>
                <a:schemeClr val="dk1"/>
              </a:solidFill>
            </a:endParaRPr>
          </a:p>
        </p:txBody>
      </p:sp>
      <p:sp>
        <p:nvSpPr>
          <p:cNvPr id="65" name="Google Shape;65;p4"/>
          <p:cNvSpPr/>
          <p:nvPr/>
        </p:nvSpPr>
        <p:spPr>
          <a:xfrm>
            <a:off x="8147196" y="3143068"/>
            <a:ext cx="3687300" cy="639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5A5A4C"/>
              </a:buClr>
              <a:buSzPts val="1400"/>
              <a:buFont typeface="Arial"/>
              <a:buNone/>
            </a:pPr>
            <a:r>
              <a:rPr lang="en-US" sz="1800">
                <a:latin typeface="Arial"/>
                <a:ea typeface="Arial"/>
                <a:cs typeface="Arial"/>
                <a:sym typeface="Arial"/>
              </a:rPr>
              <a:t>Guests can book/reserve listings by creating a reservation. It tracks reservation status, dates etc.</a:t>
            </a:r>
            <a:endParaRPr sz="1800">
              <a:latin typeface="Arial"/>
              <a:ea typeface="Arial"/>
              <a:cs typeface="Arial"/>
              <a:sym typeface="Arial"/>
            </a:endParaRPr>
          </a:p>
        </p:txBody>
      </p:sp>
      <p:sp>
        <p:nvSpPr>
          <p:cNvPr id="66" name="Google Shape;66;p4"/>
          <p:cNvSpPr/>
          <p:nvPr/>
        </p:nvSpPr>
        <p:spPr>
          <a:xfrm>
            <a:off x="0" y="5637390"/>
            <a:ext cx="12188952" cy="1218895"/>
          </a:xfrm>
          <a:prstGeom prst="rect">
            <a:avLst/>
          </a:prstGeom>
          <a:solidFill>
            <a:srgbClr val="1455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4"/>
          <p:cNvSpPr/>
          <p:nvPr/>
        </p:nvSpPr>
        <p:spPr>
          <a:xfrm>
            <a:off x="1682456" y="5954374"/>
            <a:ext cx="8824040" cy="575880"/>
          </a:xfrm>
          <a:prstGeom prst="rect">
            <a:avLst/>
          </a:prstGeom>
          <a:noFill/>
          <a:ln>
            <a:noFill/>
          </a:ln>
        </p:spPr>
        <p:txBody>
          <a:bodyPr anchorCtr="0" anchor="t" bIns="0" lIns="0" spcFirstLastPara="1" rIns="0" wrap="square" tIns="0">
            <a:noAutofit/>
          </a:bodyPr>
          <a:lstStyle/>
          <a:p>
            <a:pPr indent="0" lvl="0" marL="0" marR="0" rtl="0" algn="ctr">
              <a:lnSpc>
                <a:spcPct val="126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Defining the key entities like Users, Listings and Reservations will provide clarity on the core objects that the system needs to manage.</a:t>
            </a:r>
            <a:endParaRPr sz="1800">
              <a:solidFill>
                <a:schemeClr val="dk1"/>
              </a:solidFill>
              <a:latin typeface="Arial"/>
              <a:ea typeface="Arial"/>
              <a:cs typeface="Arial"/>
              <a:sym typeface="Arial"/>
            </a:endParaRPr>
          </a:p>
        </p:txBody>
      </p:sp>
      <p:pic>
        <p:nvPicPr>
          <p:cNvPr id="68" name="Google Shape;68;p4"/>
          <p:cNvPicPr preferRelativeResize="0"/>
          <p:nvPr/>
        </p:nvPicPr>
        <p:blipFill rotWithShape="1">
          <a:blip r:embed="rId6">
            <a:alphaModFix/>
          </a:blip>
          <a:srcRect b="0" l="0" r="69417" t="0"/>
          <a:stretch/>
        </p:blipFill>
        <p:spPr>
          <a:xfrm>
            <a:off x="10970139" y="137500"/>
            <a:ext cx="1001763" cy="102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 name="Shape 73"/>
        <p:cNvGrpSpPr/>
        <p:nvPr/>
      </p:nvGrpSpPr>
      <p:grpSpPr>
        <a:xfrm>
          <a:off x="0" y="0"/>
          <a:ext cx="0" cy="0"/>
          <a:chOff x="0" y="0"/>
          <a:chExt cx="0" cy="0"/>
        </a:xfrm>
      </p:grpSpPr>
      <p:pic>
        <p:nvPicPr>
          <p:cNvPr descr="preencoded.png" id="74" name="Google Shape;74;p5"/>
          <p:cNvPicPr preferRelativeResize="0"/>
          <p:nvPr/>
        </p:nvPicPr>
        <p:blipFill rotWithShape="1">
          <a:blip r:embed="rId3">
            <a:alphaModFix/>
          </a:blip>
          <a:srcRect b="0" l="0" r="0" t="0"/>
          <a:stretch/>
        </p:blipFill>
        <p:spPr>
          <a:xfrm>
            <a:off x="436116" y="2919619"/>
            <a:ext cx="11322394" cy="1133192"/>
          </a:xfrm>
          <a:prstGeom prst="rect">
            <a:avLst/>
          </a:prstGeom>
          <a:noFill/>
          <a:ln>
            <a:noFill/>
          </a:ln>
        </p:spPr>
      </p:pic>
      <p:sp>
        <p:nvSpPr>
          <p:cNvPr id="75" name="Google Shape;75;p5"/>
          <p:cNvSpPr/>
          <p:nvPr/>
        </p:nvSpPr>
        <p:spPr>
          <a:xfrm>
            <a:off x="666583" y="3175555"/>
            <a:ext cx="10951012" cy="614209"/>
          </a:xfrm>
          <a:prstGeom prst="rect">
            <a:avLst/>
          </a:prstGeom>
          <a:noFill/>
          <a:ln>
            <a:noFill/>
          </a:ln>
        </p:spPr>
        <p:txBody>
          <a:bodyPr anchorCtr="0" anchor="ctr" bIns="0" lIns="0" spcFirstLastPara="1" rIns="0" wrap="square" tIns="0">
            <a:noAutofit/>
          </a:bodyPr>
          <a:lstStyle/>
          <a:p>
            <a:pPr indent="0" lvl="0" marL="0" marR="0" rtl="0" algn="l">
              <a:lnSpc>
                <a:spcPct val="125989"/>
              </a:lnSpc>
              <a:spcBef>
                <a:spcPts val="0"/>
              </a:spcBef>
              <a:spcAft>
                <a:spcPts val="0"/>
              </a:spcAft>
              <a:buClr>
                <a:srgbClr val="FFFFFF"/>
              </a:buClr>
              <a:buSzPts val="3840"/>
              <a:buFont typeface="Montserrat"/>
              <a:buNone/>
            </a:pPr>
            <a:r>
              <a:rPr b="1" lang="en-US" sz="3840">
                <a:solidFill>
                  <a:srgbClr val="FFFFFF"/>
                </a:solidFill>
                <a:latin typeface="Montserrat"/>
                <a:ea typeface="Montserrat"/>
                <a:cs typeface="Montserrat"/>
                <a:sym typeface="Montserrat"/>
              </a:rPr>
              <a:t>ER DIAGRAM</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pic>
        <p:nvPicPr>
          <p:cNvPr id="81" name="Google Shape;81;p6"/>
          <p:cNvPicPr preferRelativeResize="0"/>
          <p:nvPr/>
        </p:nvPicPr>
        <p:blipFill rotWithShape="1">
          <a:blip r:embed="rId3">
            <a:alphaModFix/>
          </a:blip>
          <a:srcRect b="0" l="0" r="0" t="0"/>
          <a:stretch/>
        </p:blipFill>
        <p:spPr>
          <a:xfrm>
            <a:off x="662225" y="0"/>
            <a:ext cx="10867549"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 name="Shape 86"/>
        <p:cNvGrpSpPr/>
        <p:nvPr/>
      </p:nvGrpSpPr>
      <p:grpSpPr>
        <a:xfrm>
          <a:off x="0" y="0"/>
          <a:ext cx="0" cy="0"/>
          <a:chOff x="0" y="0"/>
          <a:chExt cx="0" cy="0"/>
        </a:xfrm>
      </p:grpSpPr>
      <p:sp>
        <p:nvSpPr>
          <p:cNvPr id="87" name="Google Shape;87;p7"/>
          <p:cNvSpPr/>
          <p:nvPr/>
        </p:nvSpPr>
        <p:spPr>
          <a:xfrm>
            <a:off x="-9534"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7"/>
          <p:cNvSpPr/>
          <p:nvPr/>
        </p:nvSpPr>
        <p:spPr>
          <a:xfrm>
            <a:off x="466608" y="2573250"/>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Part 1 of</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ER </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89" name="Google Shape;89;p7"/>
          <p:cNvSpPr/>
          <p:nvPr/>
        </p:nvSpPr>
        <p:spPr>
          <a:xfrm>
            <a:off x="3313871" y="675885"/>
            <a:ext cx="8273323" cy="575801"/>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90" name="Google Shape;90;p7"/>
          <p:cNvSpPr/>
          <p:nvPr/>
        </p:nvSpPr>
        <p:spPr>
          <a:xfrm>
            <a:off x="2609194" y="3429000"/>
            <a:ext cx="9576072" cy="342924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7"/>
          <p:cNvSpPr/>
          <p:nvPr/>
        </p:nvSpPr>
        <p:spPr>
          <a:xfrm>
            <a:off x="3313871" y="5269683"/>
            <a:ext cx="7990501" cy="255920"/>
          </a:xfrm>
          <a:prstGeom prst="rect">
            <a:avLst/>
          </a:prstGeom>
          <a:noFill/>
          <a:ln>
            <a:noFill/>
          </a:ln>
        </p:spPr>
        <p:txBody>
          <a:bodyPr anchorCtr="0" anchor="t" bIns="0" lIns="0" spcFirstLastPara="1" rIns="0" wrap="square" tIns="0">
            <a:noAutofit/>
          </a:bodyPr>
          <a:lstStyle/>
          <a:p>
            <a:pPr indent="0" lvl="0" marL="0" marR="0" rtl="0" algn="l">
              <a:lnSpc>
                <a:spcPct val="112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2" name="Google Shape;92;p7"/>
          <p:cNvSpPr/>
          <p:nvPr/>
        </p:nvSpPr>
        <p:spPr>
          <a:xfrm>
            <a:off x="2753231" y="3427047"/>
            <a:ext cx="8833963" cy="3429239"/>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1" i="1" lang="en-US" sz="1400" u="none" strike="noStrike">
                <a:solidFill>
                  <a:srgbClr val="000000"/>
                </a:solidFill>
                <a:latin typeface="Arial"/>
                <a:ea typeface="Arial"/>
                <a:cs typeface="Arial"/>
                <a:sym typeface="Arial"/>
              </a:rPr>
              <a:t>User (Superclass):</a:t>
            </a:r>
            <a:endParaRPr b="0" i="1" sz="1400">
              <a:solidFill>
                <a:schemeClr val="dk1"/>
              </a:solidFill>
              <a:latin typeface="Arial"/>
              <a:ea typeface="Arial"/>
              <a:cs typeface="Arial"/>
              <a:sym typeface="Arial"/>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Attributes:</a:t>
            </a:r>
            <a:r>
              <a:rPr b="0" i="0" lang="en-US" sz="1400" u="none" strike="noStrike">
                <a:solidFill>
                  <a:srgbClr val="000000"/>
                </a:solidFill>
                <a:latin typeface="Arial"/>
                <a:ea typeface="Arial"/>
                <a:cs typeface="Arial"/>
                <a:sym typeface="Arial"/>
              </a:rPr>
              <a:t> UserID, Username, Email, DateofJoining, PhoneNumbers.</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Relationships:</a:t>
            </a:r>
            <a:r>
              <a:rPr b="0" i="0" lang="en-US" sz="1400" u="none" strike="noStrike">
                <a:solidFill>
                  <a:srgbClr val="000000"/>
                </a:solidFill>
                <a:latin typeface="Arial"/>
                <a:ea typeface="Arial"/>
                <a:cs typeface="Arial"/>
                <a:sym typeface="Arial"/>
              </a:rPr>
              <a:t> A User can be either a Guest or a Host, but not both.</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Justification:</a:t>
            </a:r>
            <a:r>
              <a:rPr b="0" i="0" lang="en-US" sz="1400" u="none" strike="noStrike">
                <a:solidFill>
                  <a:srgbClr val="000000"/>
                </a:solidFill>
                <a:latin typeface="Arial"/>
                <a:ea typeface="Arial"/>
                <a:cs typeface="Arial"/>
                <a:sym typeface="Arial"/>
              </a:rPr>
              <a:t> The User entity acts as a superclass to capture common attributes and behaviors of both Guests and Hosts. This design promotes data integrity and reduces redundancy.</a:t>
            </a:r>
            <a:endParaRPr/>
          </a:p>
          <a:p>
            <a:pPr indent="0" lvl="0" marL="0" marR="0" rtl="0" algn="just">
              <a:spcBef>
                <a:spcPts val="0"/>
              </a:spcBef>
              <a:spcAft>
                <a:spcPts val="0"/>
              </a:spcAft>
              <a:buNone/>
            </a:pPr>
            <a:r>
              <a:rPr b="0" i="0" lang="en-US" sz="1400" u="none" strike="noStrike">
                <a:solidFill>
                  <a:srgbClr val="000000"/>
                </a:solidFill>
                <a:latin typeface="Arial"/>
                <a:ea typeface="Arial"/>
                <a:cs typeface="Arial"/>
                <a:sym typeface="Arial"/>
              </a:rPr>
              <a:t> </a:t>
            </a:r>
            <a:endParaRPr b="0" sz="1400">
              <a:solidFill>
                <a:schemeClr val="dk1"/>
              </a:solidFill>
              <a:latin typeface="Arial"/>
              <a:ea typeface="Arial"/>
              <a:cs typeface="Arial"/>
              <a:sym typeface="Arial"/>
            </a:endParaRPr>
          </a:p>
          <a:p>
            <a:pPr indent="0" lvl="0" marL="0" marR="0" rtl="0" algn="just">
              <a:spcBef>
                <a:spcPts val="0"/>
              </a:spcBef>
              <a:spcAft>
                <a:spcPts val="0"/>
              </a:spcAft>
              <a:buNone/>
            </a:pPr>
            <a:r>
              <a:rPr b="1" i="1" lang="en-US" sz="1400" u="none" strike="noStrike">
                <a:solidFill>
                  <a:srgbClr val="000000"/>
                </a:solidFill>
                <a:latin typeface="Arial"/>
                <a:ea typeface="Arial"/>
                <a:cs typeface="Arial"/>
                <a:sym typeface="Arial"/>
              </a:rPr>
              <a:t>a) Guest (Subclass of User):</a:t>
            </a:r>
            <a:endParaRPr b="0" i="1" sz="1400">
              <a:solidFill>
                <a:schemeClr val="dk1"/>
              </a:solidFill>
              <a:latin typeface="Arial"/>
              <a:ea typeface="Arial"/>
              <a:cs typeface="Arial"/>
              <a:sym typeface="Arial"/>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Attributes:</a:t>
            </a:r>
            <a:r>
              <a:rPr b="0" i="0" lang="en-US" sz="1400" u="none" strike="noStrike">
                <a:solidFill>
                  <a:srgbClr val="000000"/>
                </a:solidFill>
                <a:latin typeface="Arial"/>
                <a:ea typeface="Arial"/>
                <a:cs typeface="Arial"/>
                <a:sym typeface="Arial"/>
              </a:rPr>
              <a:t> Preferences, Loyalty Points.</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Relationships:</a:t>
            </a:r>
            <a:r>
              <a:rPr b="0" i="0" lang="en-US" sz="1400" u="none" strike="noStrike">
                <a:solidFill>
                  <a:srgbClr val="000000"/>
                </a:solidFill>
                <a:latin typeface="Arial"/>
                <a:ea typeface="Arial"/>
                <a:cs typeface="Arial"/>
                <a:sym typeface="Arial"/>
              </a:rPr>
              <a:t> A Guest can make multiple Reservations, make payments, and can give a Guest Review.</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Justification:</a:t>
            </a:r>
            <a:r>
              <a:rPr b="0" i="0" lang="en-US" sz="1400" u="none" strike="noStrike">
                <a:solidFill>
                  <a:srgbClr val="000000"/>
                </a:solidFill>
                <a:latin typeface="Arial"/>
                <a:ea typeface="Arial"/>
                <a:cs typeface="Arial"/>
                <a:sym typeface="Arial"/>
              </a:rPr>
              <a:t> By creating a Guest subclass, specific attributes and behaviors related to guests are captured.</a:t>
            </a:r>
            <a:endParaRPr/>
          </a:p>
          <a:p>
            <a:pPr indent="0" lvl="0" marL="457200" marR="0" rtl="0" algn="just">
              <a:spcBef>
                <a:spcPts val="0"/>
              </a:spcBef>
              <a:spcAft>
                <a:spcPts val="0"/>
              </a:spcAft>
              <a:buNone/>
            </a:pPr>
            <a:r>
              <a:rPr b="0" i="0" lang="en-US" sz="1400" u="none" strike="noStrike">
                <a:solidFill>
                  <a:srgbClr val="000000"/>
                </a:solidFill>
                <a:latin typeface="Arial"/>
                <a:ea typeface="Arial"/>
                <a:cs typeface="Arial"/>
                <a:sym typeface="Arial"/>
              </a:rPr>
              <a:t> </a:t>
            </a:r>
            <a:endParaRPr b="0" sz="1400">
              <a:solidFill>
                <a:schemeClr val="dk1"/>
              </a:solidFill>
              <a:latin typeface="Arial"/>
              <a:ea typeface="Arial"/>
              <a:cs typeface="Arial"/>
              <a:sym typeface="Arial"/>
            </a:endParaRPr>
          </a:p>
          <a:p>
            <a:pPr indent="0" lvl="0" marL="0" marR="0" rtl="0" algn="just">
              <a:spcBef>
                <a:spcPts val="0"/>
              </a:spcBef>
              <a:spcAft>
                <a:spcPts val="0"/>
              </a:spcAft>
              <a:buNone/>
            </a:pPr>
            <a:r>
              <a:rPr b="1" i="1" lang="en-US" sz="1400" u="none" strike="noStrike">
                <a:solidFill>
                  <a:srgbClr val="000000"/>
                </a:solidFill>
                <a:latin typeface="Arial"/>
                <a:ea typeface="Arial"/>
                <a:cs typeface="Arial"/>
                <a:sym typeface="Arial"/>
              </a:rPr>
              <a:t>b) Host (Subclass of User):</a:t>
            </a:r>
            <a:endParaRPr b="0" i="1" sz="1400">
              <a:solidFill>
                <a:schemeClr val="dk1"/>
              </a:solidFill>
              <a:latin typeface="Arial"/>
              <a:ea typeface="Arial"/>
              <a:cs typeface="Arial"/>
              <a:sym typeface="Arial"/>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Attributes:</a:t>
            </a:r>
            <a:r>
              <a:rPr b="0" i="0" lang="en-US" sz="1400" u="none" strike="noStrike">
                <a:solidFill>
                  <a:srgbClr val="000000"/>
                </a:solidFill>
                <a:latin typeface="Arial"/>
                <a:ea typeface="Arial"/>
                <a:cs typeface="Arial"/>
                <a:sym typeface="Arial"/>
              </a:rPr>
              <a:t> SuperhostStatus.</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Relationships:</a:t>
            </a:r>
            <a:r>
              <a:rPr b="0" i="0" lang="en-US" sz="1400" u="none" strike="noStrike">
                <a:solidFill>
                  <a:srgbClr val="000000"/>
                </a:solidFill>
                <a:latin typeface="Arial"/>
                <a:ea typeface="Arial"/>
                <a:cs typeface="Arial"/>
                <a:sym typeface="Arial"/>
              </a:rPr>
              <a:t> A Host can list multiple listings/properties and post a HostReview.</a:t>
            </a:r>
            <a:endParaRPr/>
          </a:p>
          <a:p>
            <a:pPr indent="0" lvl="0" marL="0" marR="0" rtl="0" algn="just">
              <a:spcBef>
                <a:spcPts val="0"/>
              </a:spcBef>
              <a:spcAft>
                <a:spcPts val="0"/>
              </a:spcAft>
              <a:buNone/>
            </a:pPr>
            <a:r>
              <a:rPr b="1" i="0" lang="en-US" sz="1400" u="none" strike="noStrike">
                <a:solidFill>
                  <a:srgbClr val="000000"/>
                </a:solidFill>
                <a:latin typeface="Arial"/>
                <a:ea typeface="Arial"/>
                <a:cs typeface="Arial"/>
                <a:sym typeface="Arial"/>
              </a:rPr>
              <a:t>Justification:</a:t>
            </a:r>
            <a:r>
              <a:rPr b="0" i="0" lang="en-US" sz="1400" u="none" strike="noStrike">
                <a:solidFill>
                  <a:srgbClr val="000000"/>
                </a:solidFill>
                <a:latin typeface="Arial"/>
                <a:ea typeface="Arial"/>
                <a:cs typeface="Arial"/>
                <a:sym typeface="Arial"/>
              </a:rPr>
              <a:t> The Host subclass captures attributes and behaviors specific to hosts. The SuperhostStatus can be used to offer special privileges or promotions to superhosts.</a:t>
            </a:r>
            <a:endParaRPr/>
          </a:p>
        </p:txBody>
      </p:sp>
      <p:pic>
        <p:nvPicPr>
          <p:cNvPr descr="A computer screen shot of a game&#10;&#10;Description automatically generated" id="93" name="Google Shape;93;p7"/>
          <p:cNvPicPr preferRelativeResize="0"/>
          <p:nvPr/>
        </p:nvPicPr>
        <p:blipFill rotWithShape="1">
          <a:blip r:embed="rId3">
            <a:alphaModFix/>
          </a:blip>
          <a:srcRect b="70955" l="29366" r="17915" t="0"/>
          <a:stretch/>
        </p:blipFill>
        <p:spPr>
          <a:xfrm>
            <a:off x="2753231" y="-1"/>
            <a:ext cx="9339238" cy="3247053"/>
          </a:xfrm>
          <a:prstGeom prst="rect">
            <a:avLst/>
          </a:prstGeom>
          <a:noFill/>
          <a:ln>
            <a:noFill/>
          </a:ln>
        </p:spPr>
      </p:pic>
      <p:pic>
        <p:nvPicPr>
          <p:cNvPr id="94" name="Google Shape;94;p7"/>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sp>
        <p:nvSpPr>
          <p:cNvPr id="100" name="Google Shape;100;p8"/>
          <p:cNvSpPr/>
          <p:nvPr/>
        </p:nvSpPr>
        <p:spPr>
          <a:xfrm>
            <a:off x="-9534"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8"/>
          <p:cNvSpPr/>
          <p:nvPr/>
        </p:nvSpPr>
        <p:spPr>
          <a:xfrm>
            <a:off x="466608" y="2573250"/>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Part 2 of</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ER </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102" name="Google Shape;102;p8"/>
          <p:cNvSpPr/>
          <p:nvPr/>
        </p:nvSpPr>
        <p:spPr>
          <a:xfrm>
            <a:off x="3313871" y="675885"/>
            <a:ext cx="8273323" cy="575801"/>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103" name="Google Shape;103;p8"/>
          <p:cNvSpPr/>
          <p:nvPr/>
        </p:nvSpPr>
        <p:spPr>
          <a:xfrm>
            <a:off x="3313871" y="5269683"/>
            <a:ext cx="7990501" cy="255920"/>
          </a:xfrm>
          <a:prstGeom prst="rect">
            <a:avLst/>
          </a:prstGeom>
          <a:noFill/>
          <a:ln>
            <a:noFill/>
          </a:ln>
        </p:spPr>
        <p:txBody>
          <a:bodyPr anchorCtr="0" anchor="t" bIns="0" lIns="0" spcFirstLastPara="1" rIns="0" wrap="square" tIns="0">
            <a:noAutofit/>
          </a:bodyPr>
          <a:lstStyle/>
          <a:p>
            <a:pPr indent="0" lvl="0" marL="0" marR="0" rtl="0" algn="l">
              <a:lnSpc>
                <a:spcPct val="112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 name="Google Shape;104;p8"/>
          <p:cNvSpPr/>
          <p:nvPr/>
        </p:nvSpPr>
        <p:spPr>
          <a:xfrm>
            <a:off x="2566357" y="3429000"/>
            <a:ext cx="8833963" cy="3429239"/>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b="0" i="0" sz="1400" u="none" strike="noStrike">
              <a:solidFill>
                <a:srgbClr val="000000"/>
              </a:solidFill>
              <a:latin typeface="Arial"/>
              <a:ea typeface="Arial"/>
              <a:cs typeface="Arial"/>
              <a:sym typeface="Arial"/>
            </a:endParaRPr>
          </a:p>
        </p:txBody>
      </p:sp>
      <p:pic>
        <p:nvPicPr>
          <p:cNvPr descr="A computer screen shot of a game&#10;&#10;Description automatically generated" id="105" name="Google Shape;105;p8"/>
          <p:cNvPicPr preferRelativeResize="0"/>
          <p:nvPr/>
        </p:nvPicPr>
        <p:blipFill rotWithShape="1">
          <a:blip r:embed="rId3">
            <a:alphaModFix/>
          </a:blip>
          <a:srcRect b="13604" l="15114" r="52948" t="19032"/>
          <a:stretch/>
        </p:blipFill>
        <p:spPr>
          <a:xfrm>
            <a:off x="2929813" y="29487"/>
            <a:ext cx="5074419" cy="6753867"/>
          </a:xfrm>
          <a:prstGeom prst="rect">
            <a:avLst/>
          </a:prstGeom>
          <a:noFill/>
          <a:ln>
            <a:noFill/>
          </a:ln>
        </p:spPr>
      </p:pic>
      <p:sp>
        <p:nvSpPr>
          <p:cNvPr id="106" name="Google Shape;106;p8"/>
          <p:cNvSpPr/>
          <p:nvPr/>
        </p:nvSpPr>
        <p:spPr>
          <a:xfrm rot="5400000">
            <a:off x="6683859" y="1320374"/>
            <a:ext cx="6828514" cy="4187768"/>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8"/>
          <p:cNvSpPr txBox="1"/>
          <p:nvPr/>
        </p:nvSpPr>
        <p:spPr>
          <a:xfrm>
            <a:off x="8360228" y="597159"/>
            <a:ext cx="3713583" cy="5047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u="none" strike="noStrike">
                <a:solidFill>
                  <a:srgbClr val="000000"/>
                </a:solidFill>
                <a:latin typeface="Arial"/>
                <a:ea typeface="Arial"/>
                <a:cs typeface="Arial"/>
                <a:sym typeface="Arial"/>
              </a:rPr>
              <a:t>Reservation:</a:t>
            </a:r>
            <a:endParaRPr/>
          </a:p>
          <a:p>
            <a:pPr indent="0" lvl="0" marL="0" marR="0" rtl="0" algn="l">
              <a:spcBef>
                <a:spcPts val="0"/>
              </a:spcBef>
              <a:spcAft>
                <a:spcPts val="0"/>
              </a:spcAft>
              <a:buNone/>
            </a:pPr>
            <a:r>
              <a:t/>
            </a:r>
            <a:endParaRPr b="0" sz="1400">
              <a:solidFill>
                <a:schemeClr val="dk1"/>
              </a:solidFill>
              <a:latin typeface="Arial"/>
              <a:ea typeface="Arial"/>
              <a:cs typeface="Arial"/>
              <a:sym typeface="Arial"/>
            </a:endParaRPr>
          </a:p>
          <a:p>
            <a:pPr indent="0" lvl="0" marL="0" marR="0" rtl="0" algn="l">
              <a:spcBef>
                <a:spcPts val="0"/>
              </a:spcBef>
              <a:spcAft>
                <a:spcPts val="0"/>
              </a:spcAft>
              <a:buNone/>
            </a:pPr>
            <a:r>
              <a:rPr b="1" i="0" lang="en-US" sz="1400" u="none" strike="noStrike">
                <a:solidFill>
                  <a:srgbClr val="000000"/>
                </a:solidFill>
                <a:latin typeface="Arial"/>
                <a:ea typeface="Arial"/>
                <a:cs typeface="Arial"/>
                <a:sym typeface="Arial"/>
              </a:rPr>
              <a:t>Attributes:</a:t>
            </a:r>
            <a:r>
              <a:rPr b="0" i="0" lang="en-US" sz="1400" u="none" strike="noStrike">
                <a:solidFill>
                  <a:srgbClr val="000000"/>
                </a:solidFill>
                <a:latin typeface="Arial"/>
                <a:ea typeface="Arial"/>
                <a:cs typeface="Arial"/>
                <a:sym typeface="Arial"/>
              </a:rPr>
              <a:t> ReservationID, StartDate, EndDate, TotalPrice, Cancellation, DateofBooking.</a:t>
            </a:r>
            <a:endParaRPr/>
          </a:p>
          <a:p>
            <a:pPr indent="0" lvl="0" marL="0" marR="0" rtl="0" algn="l">
              <a:spcBef>
                <a:spcPts val="0"/>
              </a:spcBef>
              <a:spcAft>
                <a:spcPts val="0"/>
              </a:spcAft>
              <a:buNone/>
            </a:pPr>
            <a:r>
              <a:t/>
            </a:r>
            <a:endParaRPr b="0" i="0" sz="14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en-US" sz="1400" u="none" strike="noStrike">
                <a:solidFill>
                  <a:srgbClr val="000000"/>
                </a:solidFill>
                <a:latin typeface="Arial"/>
                <a:ea typeface="Arial"/>
                <a:cs typeface="Arial"/>
                <a:sym typeface="Arial"/>
              </a:rPr>
              <a:t>Relationships:</a:t>
            </a:r>
            <a:r>
              <a:rPr b="0" i="0" lang="en-US" sz="1400" u="none" strike="noStrike">
                <a:solidFill>
                  <a:srgbClr val="000000"/>
                </a:solidFill>
                <a:latin typeface="Arial"/>
                <a:ea typeface="Arial"/>
                <a:cs typeface="Arial"/>
                <a:sym typeface="Arial"/>
              </a:rPr>
              <a:t> A Reservation is an agreement between a Guest and a Listing.</a:t>
            </a:r>
            <a:endParaRPr/>
          </a:p>
          <a:p>
            <a:pPr indent="0" lvl="0" marL="0" marR="0" rtl="0" algn="l">
              <a:spcBef>
                <a:spcPts val="0"/>
              </a:spcBef>
              <a:spcAft>
                <a:spcPts val="0"/>
              </a:spcAft>
              <a:buNone/>
            </a:pPr>
            <a:r>
              <a:t/>
            </a:r>
            <a:endParaRPr b="0" i="0" sz="14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en-US" sz="1400" u="none" strike="noStrike">
                <a:solidFill>
                  <a:srgbClr val="000000"/>
                </a:solidFill>
                <a:latin typeface="Arial"/>
                <a:ea typeface="Arial"/>
                <a:cs typeface="Arial"/>
                <a:sym typeface="Arial"/>
              </a:rPr>
              <a:t>Justification:</a:t>
            </a:r>
            <a:r>
              <a:rPr b="0" i="0" lang="en-US" sz="1400" u="none" strike="noStrike">
                <a:solidFill>
                  <a:srgbClr val="000000"/>
                </a:solidFill>
                <a:latin typeface="Arial"/>
                <a:ea typeface="Arial"/>
                <a:cs typeface="Arial"/>
                <a:sym typeface="Arial"/>
              </a:rPr>
              <a:t> The Reservation entity captures the details of a booking. By linking it with UserID and PropertyID, it ensures that each reservation is associated with a guest and a property.</a:t>
            </a:r>
            <a:endParaRPr/>
          </a:p>
          <a:p>
            <a:pPr indent="0" lvl="0" marL="457200" marR="0" rtl="0" algn="l">
              <a:spcBef>
                <a:spcPts val="0"/>
              </a:spcBef>
              <a:spcAft>
                <a:spcPts val="0"/>
              </a:spcAft>
              <a:buNone/>
            </a:pPr>
            <a:r>
              <a:rPr b="0" i="1" lang="en-US" sz="1400" u="none" strike="noStrike">
                <a:solidFill>
                  <a:srgbClr val="000000"/>
                </a:solidFill>
                <a:latin typeface="Arial"/>
                <a:ea typeface="Arial"/>
                <a:cs typeface="Arial"/>
                <a:sym typeface="Arial"/>
              </a:rPr>
              <a:t> </a:t>
            </a:r>
            <a:endParaRPr b="0" i="1" sz="1400">
              <a:solidFill>
                <a:schemeClr val="dk1"/>
              </a:solidFill>
              <a:latin typeface="Arial"/>
              <a:ea typeface="Arial"/>
              <a:cs typeface="Arial"/>
              <a:sym typeface="Arial"/>
            </a:endParaRPr>
          </a:p>
          <a:p>
            <a:pPr indent="0" lvl="0" marL="0" marR="0" rtl="0" algn="l">
              <a:spcBef>
                <a:spcPts val="0"/>
              </a:spcBef>
              <a:spcAft>
                <a:spcPts val="0"/>
              </a:spcAft>
              <a:buNone/>
            </a:pPr>
            <a:r>
              <a:rPr b="1" i="1" lang="en-US" sz="1400" u="none" strike="noStrike">
                <a:solidFill>
                  <a:srgbClr val="000000"/>
                </a:solidFill>
                <a:latin typeface="Arial"/>
                <a:ea typeface="Arial"/>
                <a:cs typeface="Arial"/>
                <a:sym typeface="Arial"/>
              </a:rPr>
              <a:t>GuestReviews:</a:t>
            </a:r>
            <a:endParaRPr/>
          </a:p>
          <a:p>
            <a:pPr indent="0" lvl="0" marL="0" marR="0" rtl="0" algn="l">
              <a:spcBef>
                <a:spcPts val="0"/>
              </a:spcBef>
              <a:spcAft>
                <a:spcPts val="0"/>
              </a:spcAft>
              <a:buNone/>
            </a:pPr>
            <a:r>
              <a:t/>
            </a:r>
            <a:endParaRPr b="0" sz="1400">
              <a:solidFill>
                <a:schemeClr val="dk1"/>
              </a:solidFill>
              <a:latin typeface="Arial"/>
              <a:ea typeface="Arial"/>
              <a:cs typeface="Arial"/>
              <a:sym typeface="Arial"/>
            </a:endParaRPr>
          </a:p>
          <a:p>
            <a:pPr indent="0" lvl="0" marL="0" marR="0" rtl="0" algn="l">
              <a:spcBef>
                <a:spcPts val="0"/>
              </a:spcBef>
              <a:spcAft>
                <a:spcPts val="0"/>
              </a:spcAft>
              <a:buNone/>
            </a:pPr>
            <a:r>
              <a:rPr b="1" i="0" lang="en-US" sz="1400" u="none" strike="noStrike">
                <a:solidFill>
                  <a:srgbClr val="000000"/>
                </a:solidFill>
                <a:latin typeface="Arial"/>
                <a:ea typeface="Arial"/>
                <a:cs typeface="Arial"/>
                <a:sym typeface="Arial"/>
              </a:rPr>
              <a:t>Attributes:</a:t>
            </a:r>
            <a:r>
              <a:rPr b="0" i="0" lang="en-US" sz="1400" u="none" strike="noStrike">
                <a:solidFill>
                  <a:srgbClr val="000000"/>
                </a:solidFill>
                <a:latin typeface="Arial"/>
                <a:ea typeface="Arial"/>
                <a:cs typeface="Arial"/>
                <a:sym typeface="Arial"/>
              </a:rPr>
              <a:t> GuestReviewID, GuestRating </a:t>
            </a:r>
            <a:endParaRPr/>
          </a:p>
          <a:p>
            <a:pPr indent="0" lvl="0" marL="0" marR="0" rtl="0" algn="l">
              <a:spcBef>
                <a:spcPts val="0"/>
              </a:spcBef>
              <a:spcAft>
                <a:spcPts val="0"/>
              </a:spcAft>
              <a:buNone/>
            </a:pPr>
            <a:r>
              <a:t/>
            </a:r>
            <a:endParaRPr b="1" i="0" sz="14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en-US" sz="1400" u="none" strike="noStrike">
                <a:solidFill>
                  <a:srgbClr val="000000"/>
                </a:solidFill>
                <a:latin typeface="Arial"/>
                <a:ea typeface="Arial"/>
                <a:cs typeface="Arial"/>
                <a:sym typeface="Arial"/>
              </a:rPr>
              <a:t>Justification:</a:t>
            </a:r>
            <a:r>
              <a:rPr b="0" i="0" lang="en-US" sz="1400" u="none" strike="noStrike">
                <a:solidFill>
                  <a:srgbClr val="000000"/>
                </a:solidFill>
                <a:latin typeface="Arial"/>
                <a:ea typeface="Arial"/>
                <a:cs typeface="Arial"/>
                <a:sym typeface="Arial"/>
              </a:rPr>
              <a:t> The GuestReviews entity allows guests to provide ratings for listings, which can be useful for future guests and for hosts to improve their services.</a:t>
            </a:r>
            <a:endParaRPr sz="1400">
              <a:solidFill>
                <a:schemeClr val="dk1"/>
              </a:solidFill>
              <a:latin typeface="Arial"/>
              <a:ea typeface="Arial"/>
              <a:cs typeface="Arial"/>
              <a:sym typeface="Arial"/>
            </a:endParaRPr>
          </a:p>
        </p:txBody>
      </p:sp>
      <p:pic>
        <p:nvPicPr>
          <p:cNvPr id="108" name="Google Shape;108;p8"/>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9"/>
          <p:cNvSpPr/>
          <p:nvPr/>
        </p:nvSpPr>
        <p:spPr>
          <a:xfrm>
            <a:off x="-9534" y="0"/>
            <a:ext cx="2628244" cy="6856286"/>
          </a:xfrm>
          <a:prstGeom prst="rect">
            <a:avLst/>
          </a:prstGeom>
          <a:solidFill>
            <a:srgbClr val="62A8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9"/>
          <p:cNvSpPr/>
          <p:nvPr/>
        </p:nvSpPr>
        <p:spPr>
          <a:xfrm>
            <a:off x="466608" y="2573250"/>
            <a:ext cx="1623607" cy="1514335"/>
          </a:xfrm>
          <a:prstGeom prst="rect">
            <a:avLst/>
          </a:prstGeom>
          <a:noFill/>
          <a:ln>
            <a:noFill/>
          </a:ln>
        </p:spPr>
        <p:txBody>
          <a:bodyPr anchorCtr="0" anchor="t" bIns="0" lIns="0" spcFirstLastPara="1" rIns="0" wrap="square" tIns="0">
            <a:noAutofit/>
          </a:bodyPr>
          <a:lstStyle/>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Part 3 of</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ER </a:t>
            </a:r>
            <a:endParaRPr/>
          </a:p>
          <a:p>
            <a:pPr indent="0" lvl="0" marL="0" marR="0" rtl="0" algn="l">
              <a:lnSpc>
                <a:spcPct val="125982"/>
              </a:lnSpc>
              <a:spcBef>
                <a:spcPts val="0"/>
              </a:spcBef>
              <a:spcAft>
                <a:spcPts val="0"/>
              </a:spcAft>
              <a:buClr>
                <a:srgbClr val="FFFFFF"/>
              </a:buClr>
              <a:buSzPts val="3156"/>
              <a:buFont typeface="Arial"/>
              <a:buNone/>
            </a:pPr>
            <a:r>
              <a:rPr b="1" lang="en-US" sz="3156">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116" name="Google Shape;116;p9"/>
          <p:cNvSpPr/>
          <p:nvPr/>
        </p:nvSpPr>
        <p:spPr>
          <a:xfrm>
            <a:off x="3313871" y="675885"/>
            <a:ext cx="8273323" cy="575801"/>
          </a:xfrm>
          <a:prstGeom prst="rect">
            <a:avLst/>
          </a:prstGeom>
          <a:noFill/>
          <a:ln>
            <a:noFill/>
          </a:ln>
        </p:spPr>
        <p:txBody>
          <a:bodyPr anchorCtr="0" anchor="t" bIns="0" lIns="0" spcFirstLastPara="1" rIns="0" wrap="square" tIns="0">
            <a:noAutofit/>
          </a:bodyPr>
          <a:lstStyle/>
          <a:p>
            <a:pPr indent="0" lvl="0" marL="0" marR="0" rtl="0" algn="l">
              <a:lnSpc>
                <a:spcPct val="141750"/>
              </a:lnSpc>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117" name="Google Shape;117;p9"/>
          <p:cNvSpPr/>
          <p:nvPr/>
        </p:nvSpPr>
        <p:spPr>
          <a:xfrm>
            <a:off x="3313871" y="5269683"/>
            <a:ext cx="7990501" cy="255920"/>
          </a:xfrm>
          <a:prstGeom prst="rect">
            <a:avLst/>
          </a:prstGeom>
          <a:noFill/>
          <a:ln>
            <a:noFill/>
          </a:ln>
        </p:spPr>
        <p:txBody>
          <a:bodyPr anchorCtr="0" anchor="t" bIns="0" lIns="0" spcFirstLastPara="1" rIns="0" wrap="square" tIns="0">
            <a:noAutofit/>
          </a:bodyPr>
          <a:lstStyle/>
          <a:p>
            <a:pPr indent="0" lvl="0" marL="0" marR="0" rtl="0" algn="l">
              <a:lnSpc>
                <a:spcPct val="112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 name="Google Shape;118;p9"/>
          <p:cNvSpPr/>
          <p:nvPr/>
        </p:nvSpPr>
        <p:spPr>
          <a:xfrm rot="5400000">
            <a:off x="6683859" y="1320374"/>
            <a:ext cx="6828514" cy="4187768"/>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9"/>
          <p:cNvSpPr txBox="1"/>
          <p:nvPr/>
        </p:nvSpPr>
        <p:spPr>
          <a:xfrm>
            <a:off x="8360228" y="597159"/>
            <a:ext cx="3713583"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Listing / Property:</a:t>
            </a:r>
            <a:endParaRPr/>
          </a:p>
          <a:p>
            <a:pPr indent="0" lvl="0" marL="0" marR="0" rtl="0" algn="l">
              <a:spcBef>
                <a:spcPts val="0"/>
              </a:spcBef>
              <a:spcAft>
                <a:spcPts val="0"/>
              </a:spcAft>
              <a:buNone/>
            </a:pPr>
            <a:r>
              <a:t/>
            </a:r>
            <a:endParaRPr b="1" i="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Attributes</a:t>
            </a:r>
            <a:r>
              <a:rPr lang="en-US" sz="1400">
                <a:solidFill>
                  <a:schemeClr val="dk1"/>
                </a:solidFill>
                <a:latin typeface="Arial"/>
                <a:ea typeface="Arial"/>
                <a:cs typeface="Arial"/>
                <a:sym typeface="Arial"/>
              </a:rPr>
              <a:t>: PropertyID, Address, RoomType.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Relationships</a:t>
            </a:r>
            <a:r>
              <a:rPr lang="en-US" sz="1400">
                <a:solidFill>
                  <a:schemeClr val="dk1"/>
                </a:solidFill>
                <a:latin typeface="Arial"/>
                <a:ea typeface="Arial"/>
                <a:cs typeface="Arial"/>
                <a:sym typeface="Arial"/>
              </a:rPr>
              <a:t>: A property is owned by one Host and each property will have Media.</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Justification:</a:t>
            </a:r>
            <a:r>
              <a:rPr lang="en-US" sz="1400">
                <a:solidFill>
                  <a:schemeClr val="dk1"/>
                </a:solidFill>
                <a:latin typeface="Arial"/>
                <a:ea typeface="Arial"/>
                <a:cs typeface="Arial"/>
                <a:sym typeface="Arial"/>
              </a:rPr>
              <a:t> The property entity captures all details about properties available for reservation. The UserID as a foreign key ensures that each listing is associated with a host.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i="1" lang="en-US" sz="1400">
                <a:solidFill>
                  <a:schemeClr val="dk1"/>
                </a:solidFill>
                <a:latin typeface="Arial"/>
                <a:ea typeface="Arial"/>
                <a:cs typeface="Arial"/>
                <a:sym typeface="Arial"/>
              </a:rPr>
              <a:t>HostReviews:</a:t>
            </a:r>
            <a:endParaRPr/>
          </a:p>
          <a:p>
            <a:pPr indent="0" lvl="0" marL="0" marR="0" rtl="0" algn="l">
              <a:spcBef>
                <a:spcPts val="0"/>
              </a:spcBef>
              <a:spcAft>
                <a:spcPts val="0"/>
              </a:spcAft>
              <a:buNone/>
            </a:pPr>
            <a:r>
              <a:t/>
            </a:r>
            <a:endParaRPr b="1" i="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Attributes:</a:t>
            </a:r>
            <a:r>
              <a:rPr lang="en-US" sz="1400">
                <a:solidFill>
                  <a:schemeClr val="dk1"/>
                </a:solidFill>
                <a:latin typeface="Arial"/>
                <a:ea typeface="Arial"/>
                <a:cs typeface="Arial"/>
                <a:sym typeface="Arial"/>
              </a:rPr>
              <a:t> HostReviewID, HostRating</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Justification</a:t>
            </a:r>
            <a:r>
              <a:rPr lang="en-US" sz="1400">
                <a:solidFill>
                  <a:schemeClr val="dk1"/>
                </a:solidFill>
                <a:latin typeface="Arial"/>
                <a:ea typeface="Arial"/>
                <a:cs typeface="Arial"/>
                <a:sym typeface="Arial"/>
              </a:rPr>
              <a:t>: The Host Reviews entity captures feedback specifically about the guest's behavior during their stay.</a:t>
            </a:r>
            <a:endParaRPr/>
          </a:p>
        </p:txBody>
      </p:sp>
      <p:pic>
        <p:nvPicPr>
          <p:cNvPr descr="A computer screen shot of a game&#10;&#10;Description automatically generated" id="120" name="Google Shape;120;p9"/>
          <p:cNvPicPr preferRelativeResize="0"/>
          <p:nvPr/>
        </p:nvPicPr>
        <p:blipFill rotWithShape="1">
          <a:blip r:embed="rId3">
            <a:alphaModFix/>
          </a:blip>
          <a:srcRect b="19619" l="48516" r="8124" t="20653"/>
          <a:stretch/>
        </p:blipFill>
        <p:spPr>
          <a:xfrm>
            <a:off x="2618709" y="177281"/>
            <a:ext cx="5267333" cy="4578859"/>
          </a:xfrm>
          <a:prstGeom prst="rect">
            <a:avLst/>
          </a:prstGeom>
          <a:noFill/>
          <a:ln>
            <a:noFill/>
          </a:ln>
        </p:spPr>
      </p:pic>
      <p:pic>
        <p:nvPicPr>
          <p:cNvPr descr="A computer screen shot of a game&#10;&#10;Description automatically generated" id="121" name="Google Shape;121;p9"/>
          <p:cNvPicPr preferRelativeResize="0"/>
          <p:nvPr/>
        </p:nvPicPr>
        <p:blipFill rotWithShape="1">
          <a:blip r:embed="rId3">
            <a:alphaModFix/>
          </a:blip>
          <a:srcRect b="20792" l="83258" r="0" t="54831"/>
          <a:stretch/>
        </p:blipFill>
        <p:spPr>
          <a:xfrm>
            <a:off x="4187769" y="5008930"/>
            <a:ext cx="1819469" cy="1671789"/>
          </a:xfrm>
          <a:prstGeom prst="rect">
            <a:avLst/>
          </a:prstGeom>
          <a:noFill/>
          <a:ln>
            <a:noFill/>
          </a:ln>
        </p:spPr>
      </p:pic>
      <p:cxnSp>
        <p:nvCxnSpPr>
          <p:cNvPr id="122" name="Google Shape;122;p9"/>
          <p:cNvCxnSpPr/>
          <p:nvPr/>
        </p:nvCxnSpPr>
        <p:spPr>
          <a:xfrm flipH="1">
            <a:off x="5514324" y="4021493"/>
            <a:ext cx="1716900" cy="1504200"/>
          </a:xfrm>
          <a:prstGeom prst="bentConnector3">
            <a:avLst>
              <a:gd fmla="val -544" name="adj1"/>
            </a:avLst>
          </a:prstGeom>
          <a:noFill/>
          <a:ln cap="flat" cmpd="sng" w="9525">
            <a:solidFill>
              <a:srgbClr val="4A7DBA"/>
            </a:solidFill>
            <a:prstDash val="solid"/>
            <a:round/>
            <a:headEnd len="sm" w="sm" type="none"/>
            <a:tailEnd len="med" w="med" type="triangle"/>
          </a:ln>
        </p:spPr>
      </p:cxnSp>
      <p:pic>
        <p:nvPicPr>
          <p:cNvPr id="123" name="Google Shape;123;p9"/>
          <p:cNvPicPr preferRelativeResize="0"/>
          <p:nvPr/>
        </p:nvPicPr>
        <p:blipFill rotWithShape="1">
          <a:blip r:embed="rId4">
            <a:alphaModFix/>
          </a:blip>
          <a:srcRect b="0" l="0" r="69417" t="0"/>
          <a:stretch/>
        </p:blipFill>
        <p:spPr>
          <a:xfrm>
            <a:off x="92064" y="107450"/>
            <a:ext cx="1001763" cy="102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2023-12-11T16:12:35Z</dcterms:created>
  <dc:creator>Bhavigna Viswanatham</dc:creator>
</cp:coreProperties>
</file>